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8" r:id="rId4"/>
    <p:sldId id="262" r:id="rId5"/>
    <p:sldId id="257" r:id="rId6"/>
    <p:sldId id="260" r:id="rId7"/>
    <p:sldId id="259" r:id="rId8"/>
    <p:sldId id="261" r:id="rId9"/>
  </p:sldIdLst>
  <p:sldSz cx="9144000" cy="6858000" type="screen4x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Comic Sans MS" pitchFamily="66" charset="0"/>
      <p:regular r:id="rId15"/>
      <p:bold r:id="rId16"/>
    </p:embeddedFont>
  </p:embeddedFontLst>
  <p:custDataLst>
    <p:tags r:id="rId17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A908B-797F-45E4-8A60-B76B57DFE598}" type="datetimeFigureOut">
              <a:rPr lang="hu-HU" smtClean="0"/>
              <a:t>2014.08.18.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973F2-0620-4507-8B88-57329C1F13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096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3B1A-641E-4187-A6AB-A429C074867E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105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90D0-E304-446F-A291-2B03D4224E88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954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1D7B-6BA9-456E-B418-182D5D81CB9D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589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6EA7-99AB-4EE9-BD2E-381DF6AD77C4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1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4D5D-5DA6-4FE4-9972-388A74C953C6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817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52C1-1F13-4F5A-AADA-67B0390B3B56}" type="datetime1">
              <a:rPr lang="hu-HU" smtClean="0"/>
              <a:t>2014.08.18.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090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7C9E-52CD-49CF-BBDD-0487BA281576}" type="datetime1">
              <a:rPr lang="hu-HU" smtClean="0"/>
              <a:t>2014.08.18.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066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ABE-696C-4123-B8F7-62BA3C451584}" type="datetime1">
              <a:rPr lang="hu-HU" smtClean="0"/>
              <a:t>2014.08.18.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289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FE3F-9C9F-48C6-B775-EB1CB1AFA7A6}" type="datetime1">
              <a:rPr lang="hu-HU" smtClean="0"/>
              <a:t>2014.08.18.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553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A30-B2A4-4C59-B33C-B04BAFFF5210}" type="datetime1">
              <a:rPr lang="hu-HU" smtClean="0"/>
              <a:t>2014.08.18.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206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CE87-42DC-4BB0-9007-08D7E663081B}" type="datetime1">
              <a:rPr lang="hu-HU" smtClean="0"/>
              <a:t>2014.08.18.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93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horizontalScroll">
            <a:avLst>
              <a:gd name="adj" fmla="val 18100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5C1BC-FC71-492E-B85B-5F71826823D5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90690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Tanulási nehézségek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5/3</a:t>
            </a:r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879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Előkészület – tanár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Kinizsi szöveget kinyomtatni</a:t>
            </a:r>
          </a:p>
          <a:p>
            <a:r>
              <a:rPr lang="hu-HU" dirty="0" smtClean="0"/>
              <a:t>Dobókocka</a:t>
            </a:r>
          </a:p>
          <a:p>
            <a:r>
              <a:rPr lang="hu-HU" dirty="0" smtClean="0"/>
              <a:t>Ha cetlire gyűjtik a megoldásokat, akkor színes cetlik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2</a:t>
            </a:fld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406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Bevezető játék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3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727684" y="1628800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Gyűjtsetek rokon értelmű kifejezéseket, a következő szavak </a:t>
            </a:r>
            <a:r>
              <a:rPr lang="hu-HU" sz="2400" b="1" dirty="0" smtClean="0"/>
              <a:t>valamelyikéhez</a:t>
            </a:r>
            <a:r>
              <a:rPr lang="hu-HU" sz="2400" dirty="0" smtClean="0"/>
              <a:t>!</a:t>
            </a:r>
          </a:p>
        </p:txBody>
      </p:sp>
      <p:grpSp>
        <p:nvGrpSpPr>
          <p:cNvPr id="10" name="Csoportba foglalás 9"/>
          <p:cNvGrpSpPr/>
          <p:nvPr/>
        </p:nvGrpSpPr>
        <p:grpSpPr>
          <a:xfrm rot="1334861">
            <a:off x="1012311" y="2353061"/>
            <a:ext cx="2259865" cy="2180917"/>
            <a:chOff x="597751" y="2789312"/>
            <a:chExt cx="2259865" cy="2180917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751" y="2789312"/>
              <a:ext cx="2259865" cy="2180917"/>
            </a:xfrm>
            <a:prstGeom prst="rect">
              <a:avLst/>
            </a:prstGeom>
          </p:spPr>
        </p:pic>
        <p:sp>
          <p:nvSpPr>
            <p:cNvPr id="9" name="Szövegdoboz 8"/>
            <p:cNvSpPr txBox="1"/>
            <p:nvPr/>
          </p:nvSpPr>
          <p:spPr>
            <a:xfrm rot="21014142">
              <a:off x="971600" y="3573016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dirty="0" smtClean="0">
                  <a:latin typeface="Comic Sans MS" pitchFamily="66" charset="0"/>
                </a:rPr>
                <a:t>okos</a:t>
              </a:r>
              <a:endParaRPr lang="hu-HU" sz="2800" dirty="0">
                <a:latin typeface="Comic Sans MS" pitchFamily="66" charset="0"/>
              </a:endParaRPr>
            </a:p>
          </p:txBody>
        </p:sp>
      </p:grpSp>
      <p:grpSp>
        <p:nvGrpSpPr>
          <p:cNvPr id="12" name="Csoportba foglalás 11"/>
          <p:cNvGrpSpPr/>
          <p:nvPr/>
        </p:nvGrpSpPr>
        <p:grpSpPr>
          <a:xfrm rot="469242">
            <a:off x="3253509" y="2743579"/>
            <a:ext cx="2259865" cy="2180917"/>
            <a:chOff x="3253509" y="2743579"/>
            <a:chExt cx="2259865" cy="2180917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3509" y="2743579"/>
              <a:ext cx="2259865" cy="2180917"/>
            </a:xfrm>
            <a:prstGeom prst="rect">
              <a:avLst/>
            </a:prstGeom>
          </p:spPr>
        </p:pic>
        <p:sp>
          <p:nvSpPr>
            <p:cNvPr id="11" name="Szövegdoboz 10"/>
            <p:cNvSpPr txBox="1"/>
            <p:nvPr/>
          </p:nvSpPr>
          <p:spPr>
            <a:xfrm rot="21023379">
              <a:off x="3524438" y="3476341"/>
              <a:ext cx="1584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dirty="0" smtClean="0">
                  <a:latin typeface="Comic Sans MS" pitchFamily="66" charset="0"/>
                </a:rPr>
                <a:t>vidám</a:t>
              </a:r>
              <a:endParaRPr lang="hu-HU" sz="2800" dirty="0">
                <a:latin typeface="Comic Sans MS" pitchFamily="66" charset="0"/>
              </a:endParaRPr>
            </a:p>
          </p:txBody>
        </p:sp>
      </p:grpSp>
      <p:grpSp>
        <p:nvGrpSpPr>
          <p:cNvPr id="14" name="Csoportba foglalás 13"/>
          <p:cNvGrpSpPr/>
          <p:nvPr/>
        </p:nvGrpSpPr>
        <p:grpSpPr>
          <a:xfrm rot="21013425">
            <a:off x="5532841" y="2467841"/>
            <a:ext cx="2259865" cy="2180917"/>
            <a:chOff x="6012160" y="2636912"/>
            <a:chExt cx="2259865" cy="2180917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2636912"/>
              <a:ext cx="2259865" cy="2180917"/>
            </a:xfrm>
            <a:prstGeom prst="rect">
              <a:avLst/>
            </a:prstGeom>
          </p:spPr>
        </p:pic>
        <p:sp>
          <p:nvSpPr>
            <p:cNvPr id="13" name="Szövegdoboz 12"/>
            <p:cNvSpPr txBox="1"/>
            <p:nvPr/>
          </p:nvSpPr>
          <p:spPr>
            <a:xfrm rot="21019498">
              <a:off x="6324980" y="3277479"/>
              <a:ext cx="1440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dirty="0" smtClean="0">
                  <a:latin typeface="Comic Sans MS" pitchFamily="66" charset="0"/>
                </a:rPr>
                <a:t>rendes</a:t>
              </a:r>
              <a:endParaRPr lang="hu-HU" sz="2800" dirty="0">
                <a:latin typeface="Comic Sans MS" pitchFamily="66" charset="0"/>
              </a:endParaRPr>
            </a:p>
          </p:txBody>
        </p:sp>
      </p:grpSp>
      <p:sp>
        <p:nvSpPr>
          <p:cNvPr id="15" name="Szövegdoboz 14"/>
          <p:cNvSpPr txBox="1"/>
          <p:nvPr/>
        </p:nvSpPr>
        <p:spPr>
          <a:xfrm>
            <a:off x="971600" y="5415607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Miért fontos, hogy ismerjük a rokon értelmű szavakat?</a:t>
            </a:r>
            <a:endParaRPr lang="hu-H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466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Önálló szövegfeldolgozás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4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2" t="8502" r="24695" b="4422"/>
          <a:stretch/>
        </p:blipFill>
        <p:spPr bwMode="auto">
          <a:xfrm>
            <a:off x="611560" y="1628800"/>
            <a:ext cx="3124562" cy="4464496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168378" y="1628800"/>
            <a:ext cx="453650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hu-HU" dirty="0" smtClean="0"/>
              <a:t>Egy szövegértést tesztelő feladatsor következik.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Olvasd el a rövid szöveget és adj választ a kérdésekre!</a:t>
            </a:r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0804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Ismétlés, gyakorlás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5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1223628" y="1844824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Milyen szabályokat állítottunk fel a múlt órán a helyes tanulással kapcsolatban?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65" y="3140968"/>
            <a:ext cx="2311470" cy="23114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5677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Csoportalakítás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6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199955" y="1772816"/>
            <a:ext cx="6744090" cy="321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hu-HU" sz="2400" dirty="0" smtClean="0"/>
              <a:t>Válassz egy párt magadnak, és üljetek egymás mellé!</a:t>
            </a:r>
          </a:p>
          <a:p>
            <a:pPr marL="1700213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Együtt készültök fel</a:t>
            </a:r>
            <a:br>
              <a:rPr lang="hu-HU" sz="2400" dirty="0" smtClean="0"/>
            </a:br>
            <a:r>
              <a:rPr lang="hu-HU" sz="2400" dirty="0" smtClean="0"/>
              <a:t>a feladat megoldásával.</a:t>
            </a:r>
          </a:p>
          <a:p>
            <a:pPr marL="1700213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A dobókockával döntjük el, </a:t>
            </a:r>
            <a:br>
              <a:rPr lang="hu-HU" sz="2400" dirty="0" smtClean="0"/>
            </a:br>
            <a:r>
              <a:rPr lang="hu-HU" sz="2400" dirty="0" smtClean="0"/>
              <a:t>hogy kik fogják ismertetni.</a:t>
            </a:r>
          </a:p>
          <a:p>
            <a:pPr marL="1700213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Ami nálad nem szerepel, </a:t>
            </a:r>
            <a:br>
              <a:rPr lang="hu-HU" sz="2400" dirty="0" smtClean="0"/>
            </a:br>
            <a:r>
              <a:rPr lang="hu-HU" sz="2400" dirty="0" smtClean="0"/>
              <a:t>azt közben írd fel!</a:t>
            </a:r>
            <a:endParaRPr lang="hu-H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9638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Tanulási nehézségek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7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1403648" y="155679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Gyűjts legalább öt példát mindkét esetre!</a:t>
            </a:r>
            <a:endParaRPr lang="hu-HU" sz="2400" dirty="0"/>
          </a:p>
        </p:txBody>
      </p:sp>
      <p:grpSp>
        <p:nvGrpSpPr>
          <p:cNvPr id="9" name="Csoportba foglalás 8"/>
          <p:cNvGrpSpPr/>
          <p:nvPr/>
        </p:nvGrpSpPr>
        <p:grpSpPr>
          <a:xfrm>
            <a:off x="1913067" y="2306436"/>
            <a:ext cx="2323084" cy="2245128"/>
            <a:chOff x="827584" y="2306436"/>
            <a:chExt cx="2323084" cy="2245128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2306436"/>
              <a:ext cx="2323084" cy="2245128"/>
            </a:xfrm>
            <a:prstGeom prst="rect">
              <a:avLst/>
            </a:prstGeom>
          </p:spPr>
        </p:pic>
        <p:sp>
          <p:nvSpPr>
            <p:cNvPr id="8" name="Szövegdoboz 7"/>
            <p:cNvSpPr txBox="1"/>
            <p:nvPr/>
          </p:nvSpPr>
          <p:spPr>
            <a:xfrm rot="21105670">
              <a:off x="1012967" y="2406729"/>
              <a:ext cx="1800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400" dirty="0" smtClean="0">
                  <a:latin typeface="Comic Sans MS" pitchFamily="66" charset="0"/>
                </a:rPr>
                <a:t>Nem szeretek tanulni, ha…</a:t>
              </a:r>
              <a:endParaRPr lang="hu-HU" sz="2400" dirty="0">
                <a:latin typeface="Comic Sans MS" pitchFamily="66" charset="0"/>
              </a:endParaRP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4778608" y="2285844"/>
            <a:ext cx="2323084" cy="2245128"/>
            <a:chOff x="5076056" y="2306436"/>
            <a:chExt cx="2323084" cy="2245128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2306436"/>
              <a:ext cx="2323084" cy="2245128"/>
            </a:xfrm>
            <a:prstGeom prst="rect">
              <a:avLst/>
            </a:prstGeom>
          </p:spPr>
        </p:pic>
        <p:sp>
          <p:nvSpPr>
            <p:cNvPr id="10" name="Szövegdoboz 9"/>
            <p:cNvSpPr txBox="1"/>
            <p:nvPr/>
          </p:nvSpPr>
          <p:spPr>
            <a:xfrm rot="21105670">
              <a:off x="5224778" y="2471670"/>
              <a:ext cx="1800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400" dirty="0">
                  <a:latin typeface="Comic Sans MS" pitchFamily="66" charset="0"/>
                </a:rPr>
                <a:t>S</a:t>
              </a:r>
              <a:r>
                <a:rPr lang="hu-HU" sz="2400" dirty="0" smtClean="0">
                  <a:latin typeface="Comic Sans MS" pitchFamily="66" charset="0"/>
                </a:rPr>
                <a:t>zeretek tanulni, ha…</a:t>
              </a:r>
              <a:endParaRPr lang="hu-HU" sz="2400" dirty="0">
                <a:latin typeface="Comic Sans MS" pitchFamily="66" charset="0"/>
              </a:endParaRPr>
            </a:p>
          </p:txBody>
        </p:sp>
      </p:grpSp>
      <p:sp>
        <p:nvSpPr>
          <p:cNvPr id="12" name="Szövegdoboz 11"/>
          <p:cNvSpPr txBox="1"/>
          <p:nvPr/>
        </p:nvSpPr>
        <p:spPr>
          <a:xfrm>
            <a:off x="971600" y="486916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Hogyan lehetne elérni, hogy minél többször szeress tanulni?</a:t>
            </a:r>
            <a:endParaRPr lang="hu-H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5319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Játék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8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007604" y="1556792"/>
            <a:ext cx="7128792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hu-HU" sz="2400" dirty="0" smtClean="0">
                <a:latin typeface="Hobo Std" pitchFamily="34" charset="0"/>
              </a:rPr>
              <a:t>Számfuttatás</a:t>
            </a:r>
          </a:p>
          <a:p>
            <a:pPr algn="just"/>
            <a:r>
              <a:rPr lang="hu-HU" sz="2400" dirty="0" smtClean="0"/>
              <a:t>Minden számsort a játékvezető indít, és minden számsort folytatni kell. Cél: csak az előttem ülő hangjára koncentráljak. A számsorokat  bárhonnan lehet kezdeni, és a léptetés is bármennyi lehet, de egy játékban csak egyféle.</a:t>
            </a:r>
          </a:p>
          <a:p>
            <a:pPr algn="ctr">
              <a:spcBef>
                <a:spcPts val="1200"/>
              </a:spcBef>
            </a:pPr>
            <a:r>
              <a:rPr lang="hu-HU" sz="2400" u="sng" dirty="0" smtClean="0"/>
              <a:t>Ellenőrzés</a:t>
            </a:r>
          </a:p>
          <a:p>
            <a:pPr algn="just"/>
            <a:r>
              <a:rPr lang="hu-HU" sz="2400" dirty="0" smtClean="0"/>
              <a:t>A játékvezető tudni fogja, hogy melyik számmal fog megérkezni a sorozat.</a:t>
            </a:r>
            <a:endParaRPr lang="hu-H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4161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213</Words>
  <Application>Microsoft Office PowerPoint</Application>
  <PresentationFormat>Diavetítés a képernyőre (4:3 oldalarány)</PresentationFormat>
  <Paragraphs>46</Paragraphs>
  <Slides>8</Slides>
  <Notes>0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Hobo Std</vt:lpstr>
      <vt:lpstr>Calibri</vt:lpstr>
      <vt:lpstr>Comic Sans MS</vt:lpstr>
      <vt:lpstr>Office-téma</vt:lpstr>
      <vt:lpstr>Tanulási nehézségek</vt:lpstr>
      <vt:lpstr>Előkészület – tanár </vt:lpstr>
      <vt:lpstr>Bevezető játék</vt:lpstr>
      <vt:lpstr>Önálló szövegfeldolgozás</vt:lpstr>
      <vt:lpstr>Ismétlés, gyakorlás</vt:lpstr>
      <vt:lpstr>Csoportalakítás</vt:lpstr>
      <vt:lpstr>Tanulási nehézségek</vt:lpstr>
      <vt:lpstr>Játék</vt:lpstr>
    </vt:vector>
  </TitlesOfParts>
  <Company>S7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Tanulásmódszertan</dc:title>
  <dc:creator>Silent User</dc:creator>
  <cp:lastModifiedBy>Silent User</cp:lastModifiedBy>
  <cp:revision>16</cp:revision>
  <dcterms:created xsi:type="dcterms:W3CDTF">2014-07-01T15:37:39Z</dcterms:created>
  <dcterms:modified xsi:type="dcterms:W3CDTF">2014-08-18T14:53:28Z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E795567F-432E-4627-B62E-22633CADAE38</vt:lpwstr>
  </property>
  <property fmtid="{D5CDD505-2E9C-101B-9397-08002B2CF9AE}" pid="3" name="ArticulatePath">
    <vt:lpwstr>alap</vt:lpwstr>
  </property>
</Properties>
</file>