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63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Tanulási</a:t>
            </a:r>
            <a:r>
              <a:rPr lang="en-US" dirty="0"/>
              <a:t> </a:t>
            </a:r>
            <a:r>
              <a:rPr lang="en-US" dirty="0" err="1" smtClean="0"/>
              <a:t>stílus</a:t>
            </a:r>
            <a:r>
              <a:rPr lang="hu-HU" dirty="0" smtClean="0"/>
              <a:t> (osztály összesen)</a:t>
            </a:r>
            <a:endParaRPr lang="en-US" dirty="0"/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Tanulási stílus</c:v>
                </c:pt>
              </c:strCache>
            </c:strRef>
          </c:tx>
          <c:marker>
            <c:symbol val="none"/>
          </c:marker>
          <c:cat>
            <c:strRef>
              <c:f>Munka1!$A$2:$A$8</c:f>
              <c:strCache>
                <c:ptCount val="7"/>
                <c:pt idx="0">
                  <c:v>Látásos</c:v>
                </c:pt>
                <c:pt idx="1">
                  <c:v>Hallásos</c:v>
                </c:pt>
                <c:pt idx="2">
                  <c:v>Mozgásos</c:v>
                </c:pt>
                <c:pt idx="3">
                  <c:v>Szóbeli</c:v>
                </c:pt>
                <c:pt idx="4">
                  <c:v>Logikai</c:v>
                </c:pt>
                <c:pt idx="5">
                  <c:v>Társas</c:v>
                </c:pt>
                <c:pt idx="6">
                  <c:v>Önálló</c:v>
                </c:pt>
              </c:strCache>
            </c:strRef>
          </c:cat>
          <c:val>
            <c:numRef>
              <c:f>Munka1!$B$2:$B$8</c:f>
              <c:numCache>
                <c:formatCode>General</c:formatCode>
                <c:ptCount val="7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118336"/>
        <c:axId val="36590336"/>
      </c:radarChart>
      <c:catAx>
        <c:axId val="255118336"/>
        <c:scaling>
          <c:orientation val="minMax"/>
        </c:scaling>
        <c:delete val="0"/>
        <c:axPos val="b"/>
        <c:majorGridlines/>
        <c:numFmt formatCode="m/d/yyyy" sourceLinked="1"/>
        <c:majorTickMark val="out"/>
        <c:minorTickMark val="none"/>
        <c:tickLblPos val="nextTo"/>
        <c:crossAx val="36590336"/>
        <c:crosses val="autoZero"/>
        <c:auto val="1"/>
        <c:lblAlgn val="ctr"/>
        <c:lblOffset val="100"/>
        <c:noMultiLvlLbl val="0"/>
      </c:catAx>
      <c:valAx>
        <c:axId val="3659033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hu-HU"/>
          </a:p>
        </c:txPr>
        <c:crossAx val="25511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08B-797F-45E4-8A60-B76B57DFE598}" type="datetimeFigureOut">
              <a:rPr lang="hu-HU" smtClean="0"/>
              <a:t>2014.09.22.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73F2-0620-4507-8B88-57329C1F13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B1A-641E-4187-A6AB-A429C074867E}" type="datetime1">
              <a:rPr lang="hu-HU" smtClean="0"/>
              <a:t>2014.09.22.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0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0D0-E304-446F-A291-2B03D4224E88}" type="datetime1">
              <a:rPr lang="hu-HU" smtClean="0"/>
              <a:t>2014.09.22.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1D7B-6BA9-456E-B418-182D5D81CB9D}" type="datetime1">
              <a:rPr lang="hu-HU" smtClean="0"/>
              <a:t>2014.09.22.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8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EA7-99AB-4EE9-BD2E-381DF6AD77C4}" type="datetime1">
              <a:rPr lang="hu-HU" smtClean="0"/>
              <a:t>2014.09.22.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5D-5DA6-4FE4-9972-388A74C953C6}" type="datetime1">
              <a:rPr lang="hu-HU" smtClean="0"/>
              <a:t>2014.09.22.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2C1-1F13-4F5A-AADA-67B0390B3B56}" type="datetime1">
              <a:rPr lang="hu-HU" smtClean="0"/>
              <a:t>2014.09.22.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7C9E-52CD-49CF-BBDD-0487BA281576}" type="datetime1">
              <a:rPr lang="hu-HU" smtClean="0"/>
              <a:t>2014.09.22.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ABE-696C-4123-B8F7-62BA3C451584}" type="datetime1">
              <a:rPr lang="hu-HU" smtClean="0"/>
              <a:t>2014.09.22.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8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E3F-9C9F-48C6-B775-EB1CB1AFA7A6}" type="datetime1">
              <a:rPr lang="hu-HU" smtClean="0"/>
              <a:t>2014.09.22.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5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A30-B2A4-4C59-B33C-B04BAFFF5210}" type="datetime1">
              <a:rPr lang="hu-HU" smtClean="0"/>
              <a:t>2014.09.22.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0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E87-42DC-4BB0-9007-08D7E663081B}" type="datetime1">
              <a:rPr lang="hu-HU" smtClean="0"/>
              <a:t>2014.09.22.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horizontalScroll">
            <a:avLst>
              <a:gd name="adj" fmla="val 18100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1BC-FC71-492E-B85B-5F71826823D5}" type="datetime1">
              <a:rPr lang="hu-HU" smtClean="0"/>
              <a:t>2014.09.22.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6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Módszerek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5/</a:t>
            </a:r>
            <a:r>
              <a:rPr lang="hu-HU" dirty="0" err="1" smtClean="0"/>
              <a:t>5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Előkészület – tanár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tanulási stílus kérdőíveket ki kell értékelni</a:t>
            </a:r>
          </a:p>
          <a:p>
            <a:r>
              <a:rPr lang="hu-HU" dirty="0" smtClean="0"/>
              <a:t>A személyre szóló javaslatokat elkészíteni </a:t>
            </a:r>
            <a:r>
              <a:rPr lang="hu-HU" smtClean="0"/>
              <a:t>és kiosztani</a:t>
            </a:r>
            <a:endParaRPr lang="hu-HU" dirty="0" smtClean="0"/>
          </a:p>
          <a:p>
            <a:r>
              <a:rPr lang="hu-HU" dirty="0" smtClean="0"/>
              <a:t>Keresztrejtvényt kinyomtatni (ha szükséges a szavak listáját meg lehet adni)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2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5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3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583668" y="2276872"/>
            <a:ext cx="59766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Szerinted melyik tanulótípusba tartozol?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Mi jellemző erre a típusra?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Mik a legfontosabb dolgok, ha jó tanuló akarsz lenni?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67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Kérdőívek értékelése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4</a:t>
            </a:fld>
            <a:endParaRPr lang="hu-H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3462307"/>
              </p:ext>
            </p:extLst>
          </p:nvPr>
        </p:nvGraphicFramePr>
        <p:xfrm>
          <a:off x="467544" y="1700808"/>
          <a:ext cx="506422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72927"/>
            <a:ext cx="3330621" cy="4005064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012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Tanulási technikák</a:t>
            </a:r>
            <a:endParaRPr lang="hu-HU" b="1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5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916832"/>
            <a:ext cx="8280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b="1" dirty="0" smtClean="0"/>
              <a:t>Olvasás</a:t>
            </a:r>
            <a:r>
              <a:rPr lang="hu-HU" sz="2400" dirty="0" smtClean="0"/>
              <a:t> (hangos, néma, magunknak, másnak)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b="1" dirty="0" smtClean="0"/>
              <a:t>Elmondás</a:t>
            </a:r>
            <a:r>
              <a:rPr lang="hu-HU" sz="2400" dirty="0" smtClean="0"/>
              <a:t> (magunknak, másnak, segítséggel, önállóan)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b="1" dirty="0" smtClean="0"/>
              <a:t>Áttekintés</a:t>
            </a:r>
            <a:r>
              <a:rPr lang="hu-HU" sz="2400" dirty="0" smtClean="0"/>
              <a:t> (előzetes, utólagos)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b="1" dirty="0" smtClean="0"/>
              <a:t>Jegyzetelés</a:t>
            </a:r>
            <a:r>
              <a:rPr lang="hu-HU" sz="2400" dirty="0" smtClean="0"/>
              <a:t> (ábrakészítés, kulcsszavak kiírása, színes aláhúzás)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b="1" dirty="0" smtClean="0"/>
              <a:t>Ismeretlen szavak </a:t>
            </a:r>
            <a:r>
              <a:rPr lang="hu-HU" sz="2400" dirty="0" smtClean="0"/>
              <a:t>meghatározása (tananyag, lexikonok)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b="1" dirty="0" smtClean="0"/>
              <a:t>Kapcsolódási pontok keresése </a:t>
            </a:r>
            <a:r>
              <a:rPr lang="hu-HU" sz="2400" dirty="0" smtClean="0"/>
              <a:t>(előzmény, következmény)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b="1" dirty="0" smtClean="0"/>
              <a:t>Kérdések megfogalmazása </a:t>
            </a:r>
            <a:r>
              <a:rPr lang="hu-HU" sz="2400" dirty="0" smtClean="0"/>
              <a:t>(Mit tudok?, Mit nem értek?)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63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Helyes sorrend</a:t>
            </a:r>
            <a:endParaRPr lang="hu-HU" b="1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6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3135954"/>
            <a:ext cx="1143000" cy="94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436104" y="430434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Mi lesz a feladatod?</a:t>
            </a:r>
          </a:p>
          <a:p>
            <a:pPr algn="ctr"/>
            <a:r>
              <a:rPr lang="hu-HU" sz="1400" dirty="0" smtClean="0"/>
              <a:t>(sorrend felállítása)</a:t>
            </a:r>
            <a:endParaRPr lang="hu-HU" sz="14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8344" y="2861681"/>
            <a:ext cx="762864" cy="131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Csoportba foglalás 16"/>
          <p:cNvGrpSpPr/>
          <p:nvPr/>
        </p:nvGrpSpPr>
        <p:grpSpPr>
          <a:xfrm>
            <a:off x="2471050" y="2132856"/>
            <a:ext cx="4680520" cy="2948028"/>
            <a:chOff x="1547664" y="2713220"/>
            <a:chExt cx="4680520" cy="2948028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498" y="3182726"/>
              <a:ext cx="879239" cy="13172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3047" y="3182726"/>
              <a:ext cx="875946" cy="13172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Szövegdoboz 10"/>
            <p:cNvSpPr txBox="1"/>
            <p:nvPr/>
          </p:nvSpPr>
          <p:spPr>
            <a:xfrm>
              <a:off x="2866108" y="277163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smtClean="0">
                  <a:solidFill>
                    <a:srgbClr val="FF0000"/>
                  </a:solidFill>
                </a:rPr>
                <a:t>MINDEN TÁRGYNÁL</a:t>
              </a: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2042458" y="4653136"/>
              <a:ext cx="1749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Először </a:t>
              </a:r>
              <a:r>
                <a:rPr lang="hu-HU" b="1" dirty="0" smtClean="0">
                  <a:solidFill>
                    <a:srgbClr val="FF0000"/>
                  </a:solidFill>
                </a:rPr>
                <a:t>szóbeli</a:t>
              </a:r>
              <a:endParaRPr lang="hu-HU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3946228" y="4653136"/>
              <a:ext cx="1749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Aztán </a:t>
              </a:r>
              <a:r>
                <a:rPr lang="hu-HU" b="1" dirty="0" smtClean="0">
                  <a:solidFill>
                    <a:srgbClr val="FF0000"/>
                  </a:solidFill>
                </a:rPr>
                <a:t>írásbeli</a:t>
              </a:r>
              <a:endParaRPr lang="hu-HU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676966" y="5098521"/>
              <a:ext cx="4430931" cy="353943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700" dirty="0" smtClean="0"/>
                <a:t>Mindig először a </a:t>
              </a:r>
              <a:r>
                <a:rPr lang="hu-HU" sz="1700" b="1" dirty="0" smtClean="0">
                  <a:solidFill>
                    <a:srgbClr val="FF0000"/>
                  </a:solidFill>
                </a:rPr>
                <a:t>nehezebb</a:t>
              </a:r>
              <a:r>
                <a:rPr lang="hu-HU" sz="1700" dirty="0" smtClean="0">
                  <a:solidFill>
                    <a:srgbClr val="FF0000"/>
                  </a:solidFill>
                </a:rPr>
                <a:t> </a:t>
              </a:r>
              <a:r>
                <a:rPr lang="hu-HU" sz="1700" dirty="0" smtClean="0"/>
                <a:t>aztán a </a:t>
              </a:r>
              <a:r>
                <a:rPr lang="hu-HU" sz="1700" b="1" dirty="0" smtClean="0">
                  <a:solidFill>
                    <a:srgbClr val="FF0000"/>
                  </a:solidFill>
                </a:rPr>
                <a:t>könnyebb</a:t>
              </a:r>
              <a:r>
                <a:rPr lang="hu-HU" sz="1700" dirty="0" smtClean="0"/>
                <a:t>!</a:t>
              </a: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1547664" y="2713220"/>
              <a:ext cx="4680520" cy="29480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Jobbra nyíl 15"/>
            <p:cNvSpPr/>
            <p:nvPr/>
          </p:nvSpPr>
          <p:spPr>
            <a:xfrm>
              <a:off x="3585430" y="3652812"/>
              <a:ext cx="614005" cy="466690"/>
            </a:xfrm>
            <a:prstGeom prst="rightArrow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Szövegdoboz 17"/>
          <p:cNvSpPr txBox="1"/>
          <p:nvPr/>
        </p:nvSpPr>
        <p:spPr>
          <a:xfrm>
            <a:off x="7221684" y="430434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Egyéb feladatok</a:t>
            </a:r>
          </a:p>
          <a:p>
            <a:pPr algn="ctr"/>
            <a:r>
              <a:rPr lang="hu-HU" sz="1400" dirty="0" smtClean="0"/>
              <a:t>(szorgalmi, pakolás)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26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Szókincsbővítés - Játék</a:t>
            </a:r>
            <a:endParaRPr lang="hu-HU" b="1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7</a:t>
            </a:fld>
            <a:endParaRPr lang="hu-HU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1115616" y="3497255"/>
            <a:ext cx="1922537" cy="2308009"/>
            <a:chOff x="1243780" y="2081642"/>
            <a:chExt cx="1922537" cy="2308009"/>
          </a:xfrm>
        </p:grpSpPr>
        <p:sp>
          <p:nvSpPr>
            <p:cNvPr id="5" name="Szövegdoboz 4"/>
            <p:cNvSpPr txBox="1"/>
            <p:nvPr/>
          </p:nvSpPr>
          <p:spPr>
            <a:xfrm>
              <a:off x="1628984" y="4020319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smtClean="0"/>
                <a:t>olvasás</a:t>
              </a:r>
              <a:endParaRPr lang="hu-HU" b="1" dirty="0"/>
            </a:p>
          </p:txBody>
        </p:sp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780" y="2081642"/>
              <a:ext cx="1922537" cy="12850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Csoportba foglalás 10"/>
          <p:cNvGrpSpPr/>
          <p:nvPr/>
        </p:nvGrpSpPr>
        <p:grpSpPr>
          <a:xfrm>
            <a:off x="3565844" y="3044413"/>
            <a:ext cx="1905000" cy="2760851"/>
            <a:chOff x="3619500" y="2333625"/>
            <a:chExt cx="1905000" cy="2760851"/>
          </a:xfrm>
        </p:grpSpPr>
        <p:sp>
          <p:nvSpPr>
            <p:cNvPr id="6" name="Szövegdoboz 5"/>
            <p:cNvSpPr txBox="1"/>
            <p:nvPr/>
          </p:nvSpPr>
          <p:spPr>
            <a:xfrm>
              <a:off x="3748100" y="4725144"/>
              <a:ext cx="16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smtClean="0"/>
                <a:t>keresztrejtvény</a:t>
              </a:r>
              <a:endParaRPr lang="hu-HU" b="1" dirty="0"/>
            </a:p>
          </p:txBody>
        </p:sp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500" y="2333625"/>
              <a:ext cx="1905000" cy="2190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2" name="Csoportba foglalás 11"/>
          <p:cNvGrpSpPr/>
          <p:nvPr/>
        </p:nvGrpSpPr>
        <p:grpSpPr>
          <a:xfrm>
            <a:off x="6156176" y="3344450"/>
            <a:ext cx="1905000" cy="2460814"/>
            <a:chOff x="4067944" y="1928837"/>
            <a:chExt cx="1905000" cy="2460814"/>
          </a:xfrm>
        </p:grpSpPr>
        <p:sp>
          <p:nvSpPr>
            <p:cNvPr id="7" name="Szövegdoboz 6"/>
            <p:cNvSpPr txBox="1"/>
            <p:nvPr/>
          </p:nvSpPr>
          <p:spPr>
            <a:xfrm>
              <a:off x="4277796" y="4020319"/>
              <a:ext cx="1485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smtClean="0"/>
                <a:t>beszélgetés</a:t>
              </a:r>
              <a:endParaRPr lang="hu-HU" b="1" dirty="0"/>
            </a:p>
          </p:txBody>
        </p:sp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1928837"/>
              <a:ext cx="1905000" cy="1590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Szövegdoboz 13"/>
          <p:cNvSpPr txBox="1"/>
          <p:nvPr/>
        </p:nvSpPr>
        <p:spPr>
          <a:xfrm>
            <a:off x="899592" y="170080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Hogyan bővíthetjük a szókincsünket?</a:t>
            </a:r>
            <a:endParaRPr lang="hu-H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6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50"/>
          <a:stretch/>
        </p:blipFill>
        <p:spPr>
          <a:xfrm>
            <a:off x="755576" y="1628800"/>
            <a:ext cx="3149073" cy="427542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139952" y="219685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u="sng" dirty="0"/>
              <a:t>Vízszintes</a:t>
            </a:r>
            <a:endParaRPr lang="hu-HU" u="sng" dirty="0"/>
          </a:p>
          <a:p>
            <a:r>
              <a:rPr lang="hu-HU" dirty="0" smtClean="0"/>
              <a:t>3. </a:t>
            </a:r>
            <a:r>
              <a:rPr lang="hu-HU" smtClean="0"/>
              <a:t>Célszerű </a:t>
            </a:r>
            <a:r>
              <a:rPr lang="hu-HU" dirty="0"/>
              <a:t>feltenni, ha végeztünk</a:t>
            </a:r>
          </a:p>
          <a:p>
            <a:r>
              <a:rPr lang="hu-HU" dirty="0" smtClean="0"/>
              <a:t>5. Magunknak</a:t>
            </a:r>
            <a:r>
              <a:rPr lang="hu-HU" dirty="0"/>
              <a:t>, vagy másnak</a:t>
            </a:r>
          </a:p>
          <a:p>
            <a:r>
              <a:rPr lang="hu-HU" dirty="0" smtClean="0"/>
              <a:t>6. Lehet </a:t>
            </a:r>
            <a:r>
              <a:rPr lang="hu-HU" dirty="0"/>
              <a:t>néma vagy hangos</a:t>
            </a:r>
          </a:p>
          <a:p>
            <a:r>
              <a:rPr lang="hu-HU" dirty="0"/>
              <a:t> </a:t>
            </a:r>
          </a:p>
          <a:p>
            <a:r>
              <a:rPr lang="hu-HU" b="1" u="sng" dirty="0"/>
              <a:t>Függőleges</a:t>
            </a:r>
            <a:endParaRPr lang="hu-HU" u="sng" dirty="0"/>
          </a:p>
          <a:p>
            <a:r>
              <a:rPr lang="hu-HU" dirty="0" smtClean="0"/>
              <a:t>1. Lehet </a:t>
            </a:r>
            <a:r>
              <a:rPr lang="hu-HU" dirty="0"/>
              <a:t>előzetes, vagy utólagos</a:t>
            </a:r>
          </a:p>
          <a:p>
            <a:r>
              <a:rPr lang="hu-HU" dirty="0" smtClean="0"/>
              <a:t>2. Általában </a:t>
            </a:r>
            <a:r>
              <a:rPr lang="hu-HU" dirty="0"/>
              <a:t>idegen szavaknál tesszük</a:t>
            </a:r>
          </a:p>
          <a:p>
            <a:r>
              <a:rPr lang="hu-HU" dirty="0" smtClean="0"/>
              <a:t>3. A </a:t>
            </a:r>
            <a:r>
              <a:rPr lang="hu-HU" dirty="0"/>
              <a:t>lecke kulcsszavai között lehet ilyen</a:t>
            </a:r>
          </a:p>
          <a:p>
            <a:r>
              <a:rPr lang="hu-HU" dirty="0" smtClean="0"/>
              <a:t>4. Pl</a:t>
            </a:r>
            <a:r>
              <a:rPr lang="hu-HU" dirty="0"/>
              <a:t>. a kulcsszavak kiírása, vagy a vázlatírás</a:t>
            </a:r>
          </a:p>
          <a:p>
            <a:r>
              <a:rPr lang="hu-HU" dirty="0"/>
              <a:t> 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03040" y="6074928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cap="all" dirty="0" smtClean="0"/>
              <a:t>Kérdések, kapcsolódás, olvasás, elmondás, áttekintés, meghatározás, jegyzetelés</a:t>
            </a:r>
            <a:endParaRPr lang="hu-HU" sz="1400" cap="al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14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Megoldás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9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012"/>
          <a:stretch/>
        </p:blipFill>
        <p:spPr>
          <a:xfrm>
            <a:off x="467544" y="1628800"/>
            <a:ext cx="3168352" cy="429447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139952" y="219685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u="sng" dirty="0"/>
              <a:t>Vízszintes</a:t>
            </a:r>
            <a:endParaRPr lang="hu-HU" u="sng" dirty="0"/>
          </a:p>
          <a:p>
            <a:r>
              <a:rPr lang="hu-HU" dirty="0" smtClean="0"/>
              <a:t>3. Ilyeneket </a:t>
            </a:r>
            <a:r>
              <a:rPr lang="hu-HU" dirty="0"/>
              <a:t>is célszerű feltenni, ha végeztünk</a:t>
            </a:r>
          </a:p>
          <a:p>
            <a:r>
              <a:rPr lang="hu-HU" dirty="0" smtClean="0"/>
              <a:t>5. Magunknak</a:t>
            </a:r>
            <a:r>
              <a:rPr lang="hu-HU" dirty="0"/>
              <a:t>, vagy másnak</a:t>
            </a:r>
          </a:p>
          <a:p>
            <a:r>
              <a:rPr lang="hu-HU" dirty="0" smtClean="0"/>
              <a:t>6. Lehet </a:t>
            </a:r>
            <a:r>
              <a:rPr lang="hu-HU" dirty="0"/>
              <a:t>néma vagy hangos</a:t>
            </a:r>
          </a:p>
          <a:p>
            <a:r>
              <a:rPr lang="hu-HU" dirty="0"/>
              <a:t> </a:t>
            </a:r>
          </a:p>
          <a:p>
            <a:r>
              <a:rPr lang="hu-HU" b="1" u="sng" dirty="0"/>
              <a:t>Függőleges</a:t>
            </a:r>
            <a:endParaRPr lang="hu-HU" u="sng" dirty="0"/>
          </a:p>
          <a:p>
            <a:r>
              <a:rPr lang="hu-HU" dirty="0" smtClean="0"/>
              <a:t>1. Lehet </a:t>
            </a:r>
            <a:r>
              <a:rPr lang="hu-HU" dirty="0"/>
              <a:t>előzetes, vagy utólagos</a:t>
            </a:r>
          </a:p>
          <a:p>
            <a:r>
              <a:rPr lang="hu-HU" dirty="0" smtClean="0"/>
              <a:t>2. Általában </a:t>
            </a:r>
            <a:r>
              <a:rPr lang="hu-HU" dirty="0"/>
              <a:t>idegen szavaknál tesszük</a:t>
            </a:r>
          </a:p>
          <a:p>
            <a:r>
              <a:rPr lang="hu-HU" dirty="0" smtClean="0"/>
              <a:t>3. A </a:t>
            </a:r>
            <a:r>
              <a:rPr lang="hu-HU" dirty="0"/>
              <a:t>lecke kulcsszavai között lehet ilyen</a:t>
            </a:r>
          </a:p>
          <a:p>
            <a:r>
              <a:rPr lang="hu-HU" dirty="0" smtClean="0"/>
              <a:t>4. Pl</a:t>
            </a:r>
            <a:r>
              <a:rPr lang="hu-HU" dirty="0"/>
              <a:t>. a kulcsszavak kiírása, vagy a vázlatírás</a:t>
            </a:r>
          </a:p>
          <a:p>
            <a:r>
              <a:rPr lang="hu-HU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967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266</Words>
  <Application>Microsoft Office PowerPoint</Application>
  <PresentationFormat>Diavetítés a képernyőre (4:3 oldalarány)</PresentationFormat>
  <Paragraphs>75</Paragraphs>
  <Slides>9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Office-téma</vt:lpstr>
      <vt:lpstr>Módszerek</vt:lpstr>
      <vt:lpstr>Előkészület – tanár </vt:lpstr>
      <vt:lpstr>Ismétlés</vt:lpstr>
      <vt:lpstr>Kérdőívek értékelése</vt:lpstr>
      <vt:lpstr>Tanulási technikák</vt:lpstr>
      <vt:lpstr>Helyes sorrend</vt:lpstr>
      <vt:lpstr>Szókincsbővítés - Játék</vt:lpstr>
      <vt:lpstr>Összefoglalás</vt:lpstr>
      <vt:lpstr>Megoldás</vt:lpstr>
    </vt:vector>
  </TitlesOfParts>
  <Company>S7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Tanulásmódszertan</dc:title>
  <dc:creator>Silent User</dc:creator>
  <cp:lastModifiedBy>Silent User</cp:lastModifiedBy>
  <cp:revision>37</cp:revision>
  <dcterms:created xsi:type="dcterms:W3CDTF">2014-07-01T15:37:39Z</dcterms:created>
  <dcterms:modified xsi:type="dcterms:W3CDTF">2014-09-22T21:24:30Z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E795567F-432E-4627-B62E-22633CADAE38</vt:lpwstr>
  </property>
  <property fmtid="{D5CDD505-2E9C-101B-9397-08002B2CF9AE}" pid="3" name="ArticulatePath">
    <vt:lpwstr>alap</vt:lpwstr>
  </property>
</Properties>
</file>