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Tanulás mesterség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5/6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18685" y="164534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Szólánc: </a:t>
            </a:r>
          </a:p>
          <a:p>
            <a:pPr algn="ctr"/>
            <a:r>
              <a:rPr lang="hu-HU" sz="2400" dirty="0" smtClean="0"/>
              <a:t>az elhangzott szó utolsó betűjével kezdődjön a tiéd!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0" y="2708920"/>
            <a:ext cx="7022223" cy="3860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14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kell a kíséret, akkor lejátszó…</a:t>
            </a:r>
          </a:p>
          <a:p>
            <a:r>
              <a:rPr lang="hu-HU" dirty="0" smtClean="0"/>
              <a:t>Más nincs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3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Daltanulás az órakezdéshez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772816"/>
            <a:ext cx="8280000" cy="4303058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141277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Melyik tanulási technikára utalnak a képek?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1797226" cy="21929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3712">
            <a:off x="2940430" y="2276873"/>
            <a:ext cx="1776412" cy="12590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610">
            <a:off x="5294475" y="2093507"/>
            <a:ext cx="1814643" cy="14770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794">
            <a:off x="2721670" y="3752958"/>
            <a:ext cx="2012001" cy="125531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576">
            <a:off x="4852522" y="3637269"/>
            <a:ext cx="1311164" cy="187845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83568" y="4248211"/>
            <a:ext cx="180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Kérdések megfogalmazása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 rot="1306543">
            <a:off x="3108720" y="500620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Olvasás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 rot="20307060">
            <a:off x="3869630" y="34002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Elmondás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 rot="917624">
            <a:off x="5528698" y="3533641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Jegyzetelés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 rot="20305200">
            <a:off x="5248740" y="5355257"/>
            <a:ext cx="1197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Szómagyarázat</a:t>
            </a:r>
            <a:endParaRPr lang="hu-H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Tanulást segítő módszerek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691680" y="2546175"/>
            <a:ext cx="2268000" cy="5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beszédművelés</a:t>
            </a:r>
          </a:p>
        </p:txBody>
      </p:sp>
      <p:sp>
        <p:nvSpPr>
          <p:cNvPr id="6" name="Ellipszis 5"/>
          <p:cNvSpPr/>
          <p:nvPr/>
        </p:nvSpPr>
        <p:spPr>
          <a:xfrm>
            <a:off x="973502" y="3755969"/>
            <a:ext cx="2268000" cy="5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relaxáció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3456128" y="1567563"/>
            <a:ext cx="2268000" cy="5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koncentráció</a:t>
            </a:r>
          </a:p>
        </p:txBody>
      </p:sp>
      <p:sp>
        <p:nvSpPr>
          <p:cNvPr id="8" name="Ellipszis 7"/>
          <p:cNvSpPr/>
          <p:nvPr/>
        </p:nvSpPr>
        <p:spPr>
          <a:xfrm>
            <a:off x="5076056" y="2637436"/>
            <a:ext cx="2268000" cy="5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elmélkedés</a:t>
            </a:r>
          </a:p>
        </p:txBody>
      </p:sp>
      <p:sp>
        <p:nvSpPr>
          <p:cNvPr id="9" name="Ellipszis 8"/>
          <p:cNvSpPr/>
          <p:nvPr/>
        </p:nvSpPr>
        <p:spPr>
          <a:xfrm>
            <a:off x="5436096" y="3798946"/>
            <a:ext cx="2268000" cy="5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csend</a:t>
            </a:r>
          </a:p>
        </p:txBody>
      </p:sp>
      <p:sp>
        <p:nvSpPr>
          <p:cNvPr id="11" name="Folyamatábra: Kézi művelet 10"/>
          <p:cNvSpPr/>
          <p:nvPr/>
        </p:nvSpPr>
        <p:spPr>
          <a:xfrm>
            <a:off x="2987824" y="4653136"/>
            <a:ext cx="2736304" cy="1278112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 w="63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TANULÁS</a:t>
            </a:r>
            <a:endParaRPr lang="hu-H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08" y="1826792"/>
            <a:ext cx="2267840" cy="350697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5111" y="1826792"/>
            <a:ext cx="2267840" cy="3506970"/>
          </a:xfrm>
          <a:prstGeom prst="rect">
            <a:avLst/>
          </a:prstGeom>
          <a:ln w="9525">
            <a:noFill/>
          </a:ln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45" y="836712"/>
            <a:ext cx="1591786" cy="4497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10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Szókincsbővítés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123728" y="142862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Miért fontos a szókincs?</a:t>
            </a:r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950699" y="2564904"/>
            <a:ext cx="2016224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szómagyarázat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177078" y="2553780"/>
            <a:ext cx="2016224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szókiválasztás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1079612" y="3804461"/>
            <a:ext cx="2016224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szinonimakeresés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048164" y="3804461"/>
            <a:ext cx="2016224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szóalkotás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563888" y="4848686"/>
            <a:ext cx="2016224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0070C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szólásértelmezés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13" y="2708920"/>
            <a:ext cx="1621775" cy="204598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393758" y="5589240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Csoportalakítás:</a:t>
            </a:r>
          </a:p>
          <a:p>
            <a:pPr algn="ctr"/>
            <a:r>
              <a:rPr lang="hu-HU" dirty="0" smtClean="0"/>
              <a:t>Alapcsoport szerint!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5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Szókiválasztás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15567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Minden sorban négy szót találsz, ezek közül egy kakukktojás, tehát nem illik a sorba. Melyek ezek? A feladatot és a megoldást is írd fel a füzetedbe!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068960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2155825" algn="l"/>
                <a:tab pos="4302125" algn="l"/>
                <a:tab pos="6457950" algn="l"/>
              </a:tabLst>
            </a:pPr>
            <a:r>
              <a:rPr lang="hu-HU" sz="2400" dirty="0" smtClean="0"/>
              <a:t>Bölcs 	Öreg 	Idős 	Koros</a:t>
            </a:r>
          </a:p>
          <a:p>
            <a:pPr>
              <a:spcAft>
                <a:spcPts val="1200"/>
              </a:spcAft>
              <a:tabLst>
                <a:tab pos="2155825" algn="l"/>
                <a:tab pos="4302125" algn="l"/>
                <a:tab pos="6457950" algn="l"/>
              </a:tabLst>
            </a:pPr>
            <a:r>
              <a:rPr lang="hu-HU" sz="2400" b="1" dirty="0" smtClean="0"/>
              <a:t>Enyhül 	Alábbhagy 	Csökken 	Elmerül</a:t>
            </a:r>
          </a:p>
          <a:p>
            <a:pPr>
              <a:spcAft>
                <a:spcPts val="1200"/>
              </a:spcAft>
              <a:tabLst>
                <a:tab pos="2155825" algn="l"/>
                <a:tab pos="4302125" algn="l"/>
                <a:tab pos="6457950" algn="l"/>
              </a:tabLst>
            </a:pPr>
            <a:r>
              <a:rPr lang="hu-HU" sz="2400" dirty="0" smtClean="0"/>
              <a:t>Ős 	Születés 	Eredet 	Származás</a:t>
            </a:r>
          </a:p>
          <a:p>
            <a:pPr>
              <a:spcAft>
                <a:spcPts val="1200"/>
              </a:spcAft>
              <a:tabLst>
                <a:tab pos="2155825" algn="l"/>
                <a:tab pos="4302125" algn="l"/>
                <a:tab pos="6457950" algn="l"/>
              </a:tabLst>
            </a:pPr>
            <a:r>
              <a:rPr lang="hu-HU" sz="2400" b="1" dirty="0" smtClean="0"/>
              <a:t>Gondoskodni 	Vigyázni 	Figyelni 	Ügyelni</a:t>
            </a:r>
          </a:p>
          <a:p>
            <a:pPr>
              <a:spcAft>
                <a:spcPts val="1200"/>
              </a:spcAft>
              <a:tabLst>
                <a:tab pos="2155825" algn="l"/>
                <a:tab pos="4302125" algn="l"/>
                <a:tab pos="6457950" algn="l"/>
              </a:tabLst>
            </a:pPr>
            <a:r>
              <a:rPr lang="hu-HU" sz="2400" dirty="0" smtClean="0"/>
              <a:t>Megszólít	Kijelent	Kételkedik	Mond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19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Szómagyarázat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51520" y="1700808"/>
            <a:ext cx="2687960" cy="2364565"/>
            <a:chOff x="251520" y="1700808"/>
            <a:chExt cx="2687960" cy="2364565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700808"/>
              <a:ext cx="2687960" cy="2364565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RightFacing"/>
              <a:lightRig rig="threePt" dir="t"/>
            </a:scene3d>
          </p:spPr>
        </p:pic>
        <p:sp>
          <p:nvSpPr>
            <p:cNvPr id="8" name="Szövegdoboz 7"/>
            <p:cNvSpPr txBox="1"/>
            <p:nvPr/>
          </p:nvSpPr>
          <p:spPr>
            <a:xfrm>
              <a:off x="323528" y="1787332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hu-HU" sz="1600" b="1" dirty="0" smtClean="0"/>
                <a:t>Magyarán: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Durván, gorombán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Nyíltan kertelés nélkül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Ízesen, tájszólással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Idegen kifejezés helyett magyarul</a:t>
              </a:r>
              <a:endParaRPr lang="hu-HU" sz="16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6228184" y="1700808"/>
            <a:ext cx="2687960" cy="2364565"/>
            <a:chOff x="6228184" y="1700808"/>
            <a:chExt cx="2687960" cy="2364565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700808"/>
              <a:ext cx="2687960" cy="2364565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  <p:sp>
          <p:nvSpPr>
            <p:cNvPr id="10" name="Szövegdoboz 9"/>
            <p:cNvSpPr txBox="1"/>
            <p:nvPr/>
          </p:nvSpPr>
          <p:spPr>
            <a:xfrm>
              <a:off x="6588224" y="1772816"/>
              <a:ext cx="2088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HeroicExtremeLeftFacing"/>
                <a:lightRig rig="threePt" dir="t"/>
              </a:scene3d>
            </a:bodyPr>
            <a:lstStyle/>
            <a:p>
              <a:r>
                <a:rPr lang="hu-HU" sz="1600" b="1" dirty="0" smtClean="0"/>
                <a:t>Hányad: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Rész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Osztás eredménye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Földesúrnak fizetett adó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Mennyi? Hány?</a:t>
              </a:r>
              <a:endParaRPr lang="hu-HU" sz="1600" dirty="0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3275856" y="1484784"/>
            <a:ext cx="2687960" cy="2364565"/>
            <a:chOff x="3275856" y="1484784"/>
            <a:chExt cx="2687960" cy="2364565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1484784"/>
              <a:ext cx="2687960" cy="2364565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3419872" y="1700808"/>
              <a:ext cx="237626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Jóllehet: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Meglehetősen 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Bár, noha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Feltéve, amennyiben</a:t>
              </a:r>
            </a:p>
            <a:p>
              <a:pPr marL="342900" indent="-342900">
                <a:buAutoNum type="alphaLcParenR"/>
              </a:pPr>
              <a:r>
                <a:rPr lang="hu-HU" sz="1600" dirty="0" smtClean="0"/>
                <a:t>Elképzelhető </a:t>
              </a:r>
              <a:endParaRPr lang="hu-HU" sz="1600" dirty="0"/>
            </a:p>
          </p:txBody>
        </p:sp>
      </p:grpSp>
      <p:sp>
        <p:nvSpPr>
          <p:cNvPr id="14" name="Szövegdoboz 13"/>
          <p:cNvSpPr txBox="1"/>
          <p:nvPr/>
        </p:nvSpPr>
        <p:spPr>
          <a:xfrm>
            <a:off x="791580" y="497426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Válasszátok ki a szavak jelentését és fogalmazzatok meg egy-egy mondatot is ezekkel a szavakkal!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33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03848" y="1844824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Milyen </a:t>
            </a:r>
            <a:r>
              <a:rPr lang="hu-HU" sz="2400" b="1" dirty="0" smtClean="0"/>
              <a:t>gyakorlatok</a:t>
            </a:r>
            <a:r>
              <a:rPr lang="hu-HU" sz="2400" dirty="0" smtClean="0"/>
              <a:t> segítenek a megfelelő belső állapot kialakításában?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Miért fontos a minél nagyobb szókincs?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Milyen </a:t>
            </a:r>
            <a:r>
              <a:rPr lang="hu-HU" sz="2400" b="1" dirty="0" smtClean="0"/>
              <a:t>módszerekkel</a:t>
            </a:r>
            <a:r>
              <a:rPr lang="hu-HU" sz="2400" dirty="0" smtClean="0"/>
              <a:t> bővíthetjük szókincsünket?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Milyen tanulási </a:t>
            </a:r>
            <a:r>
              <a:rPr lang="hu-HU" sz="2400" b="1" dirty="0" smtClean="0"/>
              <a:t>technikák</a:t>
            </a:r>
            <a:r>
              <a:rPr lang="hu-HU" sz="2400" dirty="0" smtClean="0"/>
              <a:t> segítenek a lecke feldolgozásában?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Miért jó, ha minél többfélét ismerünk és használunk?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r="22760"/>
          <a:stretch/>
        </p:blipFill>
        <p:spPr>
          <a:xfrm>
            <a:off x="467544" y="2523815"/>
            <a:ext cx="239512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848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242</Words>
  <Application>Microsoft Office PowerPoint</Application>
  <PresentationFormat>Diavetítés a képernyőre (4:3 oldalarány)</PresentationFormat>
  <Paragraphs>80</Paragraphs>
  <Slides>10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Office-téma</vt:lpstr>
      <vt:lpstr>Tanulás mesterség</vt:lpstr>
      <vt:lpstr>Előkészület – tanár </vt:lpstr>
      <vt:lpstr>Daltanulás az órakezdéshez</vt:lpstr>
      <vt:lpstr>Ismétlés</vt:lpstr>
      <vt:lpstr>Tanulást segítő módszerek</vt:lpstr>
      <vt:lpstr>Szókincsbővítés</vt:lpstr>
      <vt:lpstr>Szókiválasztás</vt:lpstr>
      <vt:lpstr>Szómagyarázat</vt:lpstr>
      <vt:lpstr>Összefoglalás</vt:lpstr>
      <vt:lpstr>Játék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35</cp:revision>
  <dcterms:created xsi:type="dcterms:W3CDTF">2014-07-01T15:37:39Z</dcterms:created>
  <dcterms:modified xsi:type="dcterms:W3CDTF">2015-04-15T18:21:12Z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