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13"/>
  </p:notesMasterIdLst>
  <p:sldIdLst>
    <p:sldId id="256" r:id="rId2"/>
    <p:sldId id="266" r:id="rId3"/>
    <p:sldId id="257" r:id="rId4"/>
    <p:sldId id="258" r:id="rId5"/>
    <p:sldId id="259" r:id="rId6"/>
    <p:sldId id="260" r:id="rId7"/>
    <p:sldId id="263" r:id="rId8"/>
    <p:sldId id="264" r:id="rId9"/>
    <p:sldId id="261" r:id="rId10"/>
    <p:sldId id="262" r:id="rId11"/>
    <p:sldId id="265" r:id="rId12"/>
  </p:sldIdLst>
  <p:sldSz cx="9144000" cy="6858000" type="screen4x3"/>
  <p:notesSz cx="6858000" cy="9144000"/>
  <p:embeddedFontLst>
    <p:embeddedFont>
      <p:font typeface="Calibri" pitchFamily="34" charset="0"/>
      <p:regular r:id="rId14"/>
      <p:bold r:id="rId15"/>
      <p:italic r:id="rId16"/>
      <p:boldItalic r:id="rId17"/>
    </p:embeddedFont>
  </p:embeddedFontLst>
  <p:custDataLst>
    <p:tags r:id="rId18"/>
  </p:custData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2A908B-797F-45E4-8A60-B76B57DFE598}" type="datetimeFigureOut">
              <a:rPr lang="hu-HU" smtClean="0"/>
              <a:t>2014.08.18.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4973F2-0620-4507-8B88-57329C1F132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0966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Alcím mintájának szerkesztése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23B1A-641E-4187-A6AB-A429C074867E}" type="datetime1">
              <a:rPr lang="hu-HU" smtClean="0"/>
              <a:t>2014.08.18.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1054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A90D0-E304-446F-A291-2B03D4224E88}" type="datetime1">
              <a:rPr lang="hu-HU" smtClean="0"/>
              <a:t>2014.08.18.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9543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71D7B-6BA9-456E-B418-182D5D81CB9D}" type="datetime1">
              <a:rPr lang="hu-HU" smtClean="0"/>
              <a:t>2014.08.18.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55896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76EA7-99AB-4EE9-BD2E-381DF6AD77C4}" type="datetime1">
              <a:rPr lang="hu-HU" smtClean="0"/>
              <a:t>2014.08.18.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812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94D5D-5DA6-4FE4-9972-388A74C953C6}" type="datetime1">
              <a:rPr lang="hu-HU" smtClean="0"/>
              <a:t>2014.08.18.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8175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552C1-1F13-4F5A-AADA-67B0390B3B56}" type="datetime1">
              <a:rPr lang="hu-HU" smtClean="0"/>
              <a:t>2014.08.18.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0901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37C9E-52CD-49CF-BBDD-0487BA281576}" type="datetime1">
              <a:rPr lang="hu-HU" smtClean="0"/>
              <a:t>2014.08.18.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0661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65ABE-696C-4123-B8F7-62BA3C451584}" type="datetime1">
              <a:rPr lang="hu-HU" smtClean="0"/>
              <a:t>2014.08.18.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32896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AFE3F-9C9F-48C6-B775-EB1CB1AFA7A6}" type="datetime1">
              <a:rPr lang="hu-HU" smtClean="0"/>
              <a:t>2014.08.18.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5531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81A30-B2A4-4C59-B33C-B04BAFFF5210}" type="datetime1">
              <a:rPr lang="hu-HU" smtClean="0"/>
              <a:t>2014.08.18.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2062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0CE87-42DC-4BB0-9007-08D7E663081B}" type="datetime1">
              <a:rPr lang="hu-HU" smtClean="0"/>
              <a:t>2014.08.18.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7936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0000">
              <a:schemeClr val="bg2">
                <a:lumMod val="75000"/>
              </a:schemeClr>
            </a:gs>
            <a:gs pos="100000">
              <a:schemeClr val="bg2">
                <a:lumMod val="5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horizontalScroll">
            <a:avLst>
              <a:gd name="adj" fmla="val 18100"/>
            </a:avLst>
          </a:prstGeom>
          <a:solidFill>
            <a:schemeClr val="bg2">
              <a:lumMod val="50000"/>
            </a:schemeClr>
          </a:solidFill>
          <a:ln w="25400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5C1BC-FC71-492E-B85B-5F71826823D5}" type="datetime1">
              <a:rPr lang="hu-HU" smtClean="0"/>
              <a:t>2014.08.18.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custDataLst>
      <p:tags r:id="rId13"/>
    </p:custDataLst>
    <p:extLst>
      <p:ext uri="{BB962C8B-B14F-4D97-AF65-F5344CB8AC3E}">
        <p14:creationId xmlns:p14="http://schemas.microsoft.com/office/powerpoint/2010/main" val="2906909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1"/>
                </a:solidFill>
                <a:effectLst/>
              </a:rPr>
              <a:t>Tréning jellegű feladatok, technikák</a:t>
            </a:r>
            <a:endParaRPr lang="hu-HU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5/7</a:t>
            </a:r>
            <a:endParaRPr lang="hu-H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8790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Összefoglalás</a:t>
            </a:r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10</a:t>
            </a:fld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1331640" y="2132856"/>
            <a:ext cx="648072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hu-HU" sz="2400" b="1" dirty="0" smtClean="0"/>
              <a:t>A mai órán megtanultunk: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hu-HU" sz="2400" dirty="0" smtClean="0"/>
              <a:t>… új szókincsbővítő játékokat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hu-HU" sz="2400" dirty="0" smtClean="0"/>
              <a:t>… koncentrálást segítő gyakorlatokat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hu-HU" sz="2400" dirty="0" smtClean="0"/>
              <a:t>… felfrissülést adó tornagyakorlatokat</a:t>
            </a:r>
            <a:endParaRPr lang="hu-HU" sz="24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708920"/>
            <a:ext cx="3907015" cy="3784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6218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Értékelés</a:t>
            </a:r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11</a:t>
            </a:fld>
            <a:endParaRPr lang="hu-HU"/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346927"/>
              </p:ext>
            </p:extLst>
          </p:nvPr>
        </p:nvGraphicFramePr>
        <p:xfrm>
          <a:off x="611560" y="1484784"/>
          <a:ext cx="7920880" cy="48514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960440"/>
                <a:gridCol w="39604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Értékelés</a:t>
                      </a:r>
                      <a:endParaRPr lang="hu-HU" dirty="0"/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Elvárt tudás</a:t>
                      </a:r>
                      <a:endParaRPr lang="hu-HU" dirty="0"/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Kiváló</a:t>
                      </a:r>
                      <a:endParaRPr lang="hu-HU" dirty="0"/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Ismeri</a:t>
                      </a:r>
                      <a:r>
                        <a:rPr lang="hu-HU" baseline="0" dirty="0" smtClean="0"/>
                        <a:t> és használja az alapvető tanulási technikákat, a saját tanulási rendje van. Ismeri a koncentrációs és lazító gyakorlatokat. Órákon aktív, a feladatok megoldásában sikeres.</a:t>
                      </a:r>
                      <a:endParaRPr lang="hu-HU" dirty="0"/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Jól megfelelt</a:t>
                      </a:r>
                      <a:endParaRPr lang="hu-HU" dirty="0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Ismeri az</a:t>
                      </a:r>
                      <a:r>
                        <a:rPr lang="hu-HU" baseline="0" dirty="0" smtClean="0"/>
                        <a:t> alapvető tanulási technikákat, a koncentrációs és lazító gyakorlatokat.  Az órákon aktív, a feladatokat többé-kevésbé sikeresen oldja meg.</a:t>
                      </a:r>
                      <a:endParaRPr lang="hu-HU" dirty="0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Megfelelt</a:t>
                      </a:r>
                      <a:endParaRPr lang="hu-HU" dirty="0"/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Ismeri az alapvető tanulási technikákat, az órákon részt vesz</a:t>
                      </a:r>
                      <a:r>
                        <a:rPr lang="hu-HU" baseline="0" dirty="0" smtClean="0"/>
                        <a:t>, a feladatok megoldásának menetét követi.</a:t>
                      </a:r>
                      <a:endParaRPr lang="hu-HU" dirty="0"/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Nem felelt meg</a:t>
                      </a:r>
                      <a:endParaRPr lang="hu-HU" dirty="0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Az órákon passzív, a feladatokat nem oldja meg, nem rendelkezik tudásanyaggal.</a:t>
                      </a:r>
                      <a:endParaRPr lang="hu-HU" dirty="0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551182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Előkészület – tanár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Az órán lesz néhány egyszerű tornagyakorlat, ha probléma, ennek megfelelően öltözz!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2</a:t>
            </a:fld>
            <a:endParaRPr lang="hu-H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2000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Koncentráció </a:t>
            </a:r>
            <a:r>
              <a:rPr lang="hu-HU" dirty="0"/>
              <a:t>és </a:t>
            </a:r>
            <a:r>
              <a:rPr lang="hu-HU" dirty="0" smtClean="0"/>
              <a:t>csendgyakorlat</a:t>
            </a:r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3</a:t>
            </a:fld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899592" y="1916832"/>
            <a:ext cx="7560840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hu-HU" sz="2400" u="sng" dirty="0" smtClean="0"/>
              <a:t>Készülés tárgyleírásra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hu-HU" sz="2400" dirty="0" smtClean="0"/>
              <a:t>Helyezkedj el a székeden kényelmesen!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hu-HU" sz="2400" dirty="0" smtClean="0"/>
              <a:t>Csukd be a szemed, képzeld magad elé a tárgyat!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hu-HU" sz="2400" dirty="0" smtClean="0"/>
              <a:t>Nézd meg minden részletét, elemezd színeit, a formákat, szögelteket és íveket!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hu-HU" sz="2400" dirty="0" smtClean="0"/>
              <a:t>Ne feledkezz meg a méretek és arányok becsléséről sem!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hu-HU" sz="2400" dirty="0" smtClean="0"/>
              <a:t>Alaposan vizsgáld meg minden oldalról, hogy legyen elegendő mondanivalód róla!</a:t>
            </a: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hu-HU" sz="2400" u="sng" dirty="0" smtClean="0"/>
              <a:t>Kijelölt 3 személy bemutatja a választott tárgyat.</a:t>
            </a:r>
            <a:endParaRPr lang="hu-HU" sz="2400" u="sng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5677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Ismétlés</a:t>
            </a:r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4</a:t>
            </a:fld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1583668" y="1936284"/>
            <a:ext cx="5976664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hu-HU" sz="2400" dirty="0" smtClean="0"/>
              <a:t>Milyen feladattal bővítettük a múlt órán a szókincsünket?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hu-HU" sz="2400" dirty="0" smtClean="0"/>
              <a:t>Miért fontos a szókincs nagysága?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hu-HU" sz="2400" dirty="0" smtClean="0"/>
              <a:t>Alakítsatok csoportokat és rakjátok sorba a különböző technikákat! Legmagasabban az legyen, amit a legfontosabbnak tartotok! Válaszotokat indokolni is kell!</a:t>
            </a:r>
            <a:endParaRPr lang="hu-HU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719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Feladat</a:t>
            </a:r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5</a:t>
            </a:fld>
            <a:endParaRPr lang="hu-HU"/>
          </a:p>
        </p:txBody>
      </p:sp>
      <p:grpSp>
        <p:nvGrpSpPr>
          <p:cNvPr id="16" name="Csoportba foglalás 15"/>
          <p:cNvGrpSpPr/>
          <p:nvPr/>
        </p:nvGrpSpPr>
        <p:grpSpPr>
          <a:xfrm>
            <a:off x="1331640" y="2060849"/>
            <a:ext cx="2030032" cy="1889621"/>
            <a:chOff x="755576" y="2065880"/>
            <a:chExt cx="2102040" cy="2028605"/>
          </a:xfrm>
        </p:grpSpPr>
        <p:pic>
          <p:nvPicPr>
            <p:cNvPr id="5" name="Kép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576" y="2065880"/>
              <a:ext cx="2102040" cy="2028605"/>
            </a:xfrm>
            <a:prstGeom prst="rect">
              <a:avLst/>
            </a:prstGeom>
          </p:spPr>
        </p:pic>
        <p:sp>
          <p:nvSpPr>
            <p:cNvPr id="6" name="Szövegdoboz 5"/>
            <p:cNvSpPr txBox="1"/>
            <p:nvPr/>
          </p:nvSpPr>
          <p:spPr>
            <a:xfrm rot="21155971">
              <a:off x="971600" y="2740910"/>
              <a:ext cx="1512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 smtClean="0"/>
                <a:t>koncentráció</a:t>
              </a:r>
              <a:endParaRPr lang="hu-HU" dirty="0"/>
            </a:p>
          </p:txBody>
        </p:sp>
      </p:grpSp>
      <p:grpSp>
        <p:nvGrpSpPr>
          <p:cNvPr id="17" name="Csoportba foglalás 16"/>
          <p:cNvGrpSpPr/>
          <p:nvPr/>
        </p:nvGrpSpPr>
        <p:grpSpPr>
          <a:xfrm rot="1469622">
            <a:off x="3592483" y="1656107"/>
            <a:ext cx="2285567" cy="2028605"/>
            <a:chOff x="4284529" y="1630761"/>
            <a:chExt cx="2285567" cy="2028605"/>
          </a:xfrm>
        </p:grpSpPr>
        <p:pic>
          <p:nvPicPr>
            <p:cNvPr id="14" name="Kép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8056" y="1630761"/>
              <a:ext cx="2102040" cy="2028605"/>
            </a:xfrm>
            <a:prstGeom prst="rect">
              <a:avLst/>
            </a:prstGeom>
          </p:spPr>
        </p:pic>
        <p:sp>
          <p:nvSpPr>
            <p:cNvPr id="7" name="Téglalap 6"/>
            <p:cNvSpPr/>
            <p:nvPr/>
          </p:nvSpPr>
          <p:spPr>
            <a:xfrm rot="21017824">
              <a:off x="4284529" y="2168919"/>
              <a:ext cx="2268000" cy="540000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>
                  <a:solidFill>
                    <a:schemeClr val="tx1"/>
                  </a:solidFill>
                </a:rPr>
                <a:t>beszédművelés</a:t>
              </a:r>
            </a:p>
          </p:txBody>
        </p:sp>
      </p:grpSp>
      <p:grpSp>
        <p:nvGrpSpPr>
          <p:cNvPr id="18" name="Csoportba foglalás 17"/>
          <p:cNvGrpSpPr/>
          <p:nvPr/>
        </p:nvGrpSpPr>
        <p:grpSpPr>
          <a:xfrm>
            <a:off x="6300192" y="1970670"/>
            <a:ext cx="2299242" cy="2028605"/>
            <a:chOff x="6570096" y="1556792"/>
            <a:chExt cx="2299242" cy="2028605"/>
          </a:xfrm>
        </p:grpSpPr>
        <p:pic>
          <p:nvPicPr>
            <p:cNvPr id="15" name="Kép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7298" y="1556792"/>
              <a:ext cx="2102040" cy="2028605"/>
            </a:xfrm>
            <a:prstGeom prst="rect">
              <a:avLst/>
            </a:prstGeom>
          </p:spPr>
        </p:pic>
        <p:sp>
          <p:nvSpPr>
            <p:cNvPr id="10" name="Téglalap 9"/>
            <p:cNvSpPr/>
            <p:nvPr/>
          </p:nvSpPr>
          <p:spPr>
            <a:xfrm rot="21207259">
              <a:off x="6570096" y="2098181"/>
              <a:ext cx="2268000" cy="540000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>
                  <a:solidFill>
                    <a:schemeClr val="tx1"/>
                  </a:solidFill>
                </a:rPr>
                <a:t>elmélkedés</a:t>
              </a:r>
            </a:p>
          </p:txBody>
        </p:sp>
      </p:grpSp>
      <p:grpSp>
        <p:nvGrpSpPr>
          <p:cNvPr id="19" name="Csoportba foglalás 18"/>
          <p:cNvGrpSpPr/>
          <p:nvPr/>
        </p:nvGrpSpPr>
        <p:grpSpPr>
          <a:xfrm rot="1771689">
            <a:off x="2066323" y="4105482"/>
            <a:ext cx="2300362" cy="2028605"/>
            <a:chOff x="557254" y="4469365"/>
            <a:chExt cx="2300362" cy="2028605"/>
          </a:xfrm>
        </p:grpSpPr>
        <p:pic>
          <p:nvPicPr>
            <p:cNvPr id="13" name="Kép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576" y="4469365"/>
              <a:ext cx="2102040" cy="2028605"/>
            </a:xfrm>
            <a:prstGeom prst="rect">
              <a:avLst/>
            </a:prstGeom>
          </p:spPr>
        </p:pic>
        <p:sp>
          <p:nvSpPr>
            <p:cNvPr id="8" name="Téglalap 7"/>
            <p:cNvSpPr/>
            <p:nvPr/>
          </p:nvSpPr>
          <p:spPr>
            <a:xfrm rot="21018510">
              <a:off x="557254" y="4804632"/>
              <a:ext cx="2268000" cy="540000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>
                  <a:solidFill>
                    <a:schemeClr val="tx1"/>
                  </a:solidFill>
                </a:rPr>
                <a:t>relaxáció</a:t>
              </a:r>
              <a:endParaRPr lang="hu-H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Csoportba foglalás 21"/>
          <p:cNvGrpSpPr/>
          <p:nvPr/>
        </p:nvGrpSpPr>
        <p:grpSpPr>
          <a:xfrm>
            <a:off x="4457581" y="4199366"/>
            <a:ext cx="2360475" cy="2028605"/>
            <a:chOff x="4457581" y="4199366"/>
            <a:chExt cx="2360475" cy="2028605"/>
          </a:xfrm>
        </p:grpSpPr>
        <p:pic>
          <p:nvPicPr>
            <p:cNvPr id="12" name="Kép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6016" y="4199366"/>
              <a:ext cx="2102040" cy="2028605"/>
            </a:xfrm>
            <a:prstGeom prst="rect">
              <a:avLst/>
            </a:prstGeom>
          </p:spPr>
        </p:pic>
        <p:sp>
          <p:nvSpPr>
            <p:cNvPr id="11" name="Téglalap 10"/>
            <p:cNvSpPr/>
            <p:nvPr/>
          </p:nvSpPr>
          <p:spPr>
            <a:xfrm rot="21169390">
              <a:off x="4457581" y="4757142"/>
              <a:ext cx="2268000" cy="540000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>
                  <a:solidFill>
                    <a:schemeClr val="tx1"/>
                  </a:solidFill>
                </a:rPr>
                <a:t>csend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11635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További </a:t>
            </a:r>
            <a:r>
              <a:rPr lang="hu-HU" dirty="0"/>
              <a:t>technikák - </a:t>
            </a:r>
            <a:r>
              <a:rPr lang="hu-HU" dirty="0" smtClean="0"/>
              <a:t>Szinonimakeresés</a:t>
            </a:r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6</a:t>
            </a:fld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827584" y="1281534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Minden </a:t>
            </a:r>
            <a:r>
              <a:rPr lang="hu-HU" b="1" dirty="0" smtClean="0"/>
              <a:t>A</a:t>
            </a:r>
            <a:r>
              <a:rPr lang="hu-HU" dirty="0" smtClean="0"/>
              <a:t> oszlopban látható fogalomnak egy hasonló fogalom felel meg a </a:t>
            </a:r>
            <a:r>
              <a:rPr lang="hu-HU" b="1" dirty="0" smtClean="0"/>
              <a:t>B</a:t>
            </a:r>
            <a:r>
              <a:rPr lang="hu-HU" dirty="0" smtClean="0"/>
              <a:t> és </a:t>
            </a:r>
            <a:r>
              <a:rPr lang="hu-HU" b="1" dirty="0" smtClean="0"/>
              <a:t>C</a:t>
            </a:r>
            <a:r>
              <a:rPr lang="hu-HU" dirty="0" smtClean="0"/>
              <a:t> oszlopban.  </a:t>
            </a:r>
            <a:r>
              <a:rPr lang="hu-HU" i="1" dirty="0" smtClean="0"/>
              <a:t>(Nem biztos, hogy ugyanabban a sorban van!)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Keressétek meg a szóhármasokat és írjátok le a füzetetekbe!</a:t>
            </a:r>
            <a:endParaRPr lang="hu-HU" dirty="0"/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0464485"/>
              </p:ext>
            </p:extLst>
          </p:nvPr>
        </p:nvGraphicFramePr>
        <p:xfrm>
          <a:off x="1524000" y="2230080"/>
          <a:ext cx="60960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B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C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alapít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vagyontalan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értelmes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újra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meglepődik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létrehoz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azután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olykor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utána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űz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rosszkedvű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álmélkodik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szegény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szalad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durcás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mogorva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kerget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hajszol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csodálkozik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eszes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megint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néha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majd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rohan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fut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ismét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nincstelen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okos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teremt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elvétve</a:t>
                      </a:r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555932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További technikák – Szóalkotás</a:t>
            </a:r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7</a:t>
            </a:fld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1115616" y="1484784"/>
            <a:ext cx="698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Keress minden szópár közé egy harmadik szót, ami az elsőnek utótagjaként, a másodiknak előtagjaként alkot összetett szót. (Mindenképpen két szóból kell összetett szót alkotnod!)</a:t>
            </a:r>
            <a:endParaRPr lang="hu-HU" dirty="0"/>
          </a:p>
        </p:txBody>
      </p:sp>
      <p:graphicFrame>
        <p:nvGraphicFramePr>
          <p:cNvPr id="7" name="Tábláza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5918814"/>
              </p:ext>
            </p:extLst>
          </p:nvPr>
        </p:nvGraphicFramePr>
        <p:xfrm>
          <a:off x="1560004" y="2676624"/>
          <a:ext cx="6096000" cy="276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püspök</a:t>
                      </a:r>
                    </a:p>
                    <a:p>
                      <a:pPr algn="ctr"/>
                      <a:r>
                        <a:rPr lang="hu-HU" dirty="0" smtClean="0"/>
                        <a:t>püspök</a:t>
                      </a:r>
                      <a:r>
                        <a:rPr lang="hu-HU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kenyér</a:t>
                      </a:r>
                      <a:r>
                        <a:rPr lang="hu-HU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hu-HU" baseline="0" dirty="0" smtClean="0"/>
                        <a:t>(sütemény)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kenyér</a:t>
                      </a:r>
                      <a:endParaRPr lang="hu-HU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bél</a:t>
                      </a:r>
                    </a:p>
                    <a:p>
                      <a:pPr algn="ctr"/>
                      <a:r>
                        <a:rPr lang="hu-HU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kenyér</a:t>
                      </a:r>
                      <a:r>
                        <a:rPr lang="hu-HU" dirty="0" smtClean="0"/>
                        <a:t>bél</a:t>
                      </a:r>
                    </a:p>
                    <a:p>
                      <a:pPr algn="ctr"/>
                      <a:r>
                        <a:rPr lang="hu-HU" dirty="0" smtClean="0"/>
                        <a:t>(a kenyér belseje)</a:t>
                      </a:r>
                      <a:endParaRPr lang="hu-H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birs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Alma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csutka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hátas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Ló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istálló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csörgő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Kígyó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marás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csapó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Ajtó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zár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emlős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állat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faj</a:t>
                      </a:r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684088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További technikák – Szólásértelmezés </a:t>
            </a:r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8</a:t>
            </a:fld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1331640" y="148478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Kakukktojás – három szólás nagyjából ugyanazt fejezi ki, melyik lóg ki a sorból? Minden csoportból egyet válassz!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1043608" y="2646166"/>
            <a:ext cx="2952328" cy="14773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5875">
            <a:solidFill>
              <a:schemeClr val="accent6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u-HU" dirty="0" smtClean="0"/>
              <a:t>A)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Átlát rajta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Nem látja a fától az erdőt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A veséjébe lát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Tisztában van vele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5436096" y="2646166"/>
            <a:ext cx="2664296" cy="14773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5875">
            <a:solidFill>
              <a:schemeClr val="accent6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u-HU" dirty="0" smtClean="0"/>
              <a:t>B)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Legény a talpán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Állja a sarat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Nyeregben érzi magát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Megállja a helyét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3059832" y="4523242"/>
            <a:ext cx="3024336" cy="14773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5875">
            <a:solidFill>
              <a:schemeClr val="accent6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u-HU" dirty="0" smtClean="0"/>
              <a:t>C)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Ismeri a dörgést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Minden hájjal megkent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Nem ejtették a feje lágyára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Talpraesett </a:t>
            </a:r>
            <a:endParaRPr lang="hu-H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0012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Tornagyakorlatok</a:t>
            </a:r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9</a:t>
            </a:fld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381817" y="1544303"/>
            <a:ext cx="835292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hu-HU" sz="2000" dirty="0" smtClean="0"/>
              <a:t>Vannak olyan gyakorlatok is, amivel felfrissíthetjük magunkat tanulás közben: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hu-HU" sz="2000" dirty="0" smtClean="0"/>
              <a:t>Emeljük </a:t>
            </a:r>
            <a:r>
              <a:rPr lang="hu-HU" sz="2000" dirty="0"/>
              <a:t>föl mindkét kezünket magas tartásba, amennyire csak lehet, vállból és derékból is nyújtózkodjunk minél magasabbra! Ügyeljünk az egyenes testtartásra.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hu-HU" sz="2000" dirty="0" err="1" smtClean="0"/>
              <a:t>Vádlipumpa</a:t>
            </a:r>
            <a:r>
              <a:rPr lang="hu-HU" sz="2000" dirty="0"/>
              <a:t>. Kapaszkodj erősen két kezeddel a padba. Jobb támadóállásban állj úgy, hogy a sarkad ne érjen a talajhoz. Ahogy előredőlsz és kifújod a levegőt, nyomd a sarkadat a földhöz. Amikor kilélegeztél, emeld fel a sarkad és vegyél mély lélegzetet! Ismételd meg a gyakorlatot  mindkét lábaddal háromszor.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hu-HU" sz="2000" dirty="0" smtClean="0"/>
              <a:t>Terpeszben </a:t>
            </a:r>
            <a:r>
              <a:rPr lang="hu-HU" sz="2000" dirty="0"/>
              <a:t>állunk, előre ejtett vállal, lengő karokkal, előre hajtott fejjel. Ebből a helyzetből indítjuk a mozgást, belégzéssel, kitárjuk két karunkat és felemeljük fél </a:t>
            </a:r>
            <a:r>
              <a:rPr lang="hu-HU" sz="2000" dirty="0" err="1"/>
              <a:t>magastartásba</a:t>
            </a:r>
            <a:r>
              <a:rPr lang="hu-HU" sz="2000" dirty="0"/>
              <a:t>, fejünket is felemeljük, mintha a Napot köszöntenénk. Kilégzéssel </a:t>
            </a:r>
            <a:r>
              <a:rPr lang="hu-HU" sz="2000" dirty="0" smtClean="0"/>
              <a:t>vissza. </a:t>
            </a:r>
            <a:r>
              <a:rPr lang="hu-HU" sz="2000" dirty="0"/>
              <a:t>Lassan 4-szer-5-ször végezzük a gyakorlatot</a:t>
            </a:r>
            <a:r>
              <a:rPr lang="hu-HU" sz="2000" dirty="0" smtClean="0"/>
              <a:t>.</a:t>
            </a:r>
            <a:endParaRPr lang="hu-HU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63957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PROJECT_OPEN" val="0"/>
  <p:tag name="ARTICULATE_SLIDE_COUNT" val="1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629</Words>
  <Application>Microsoft Office PowerPoint</Application>
  <PresentationFormat>Diavetítés a képernyőre (4:3 oldalarány)</PresentationFormat>
  <Paragraphs>138</Paragraphs>
  <Slides>11</Slides>
  <Notes>0</Notes>
  <HiddenSlides>1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Office-téma</vt:lpstr>
      <vt:lpstr>Tréning jellegű feladatok, technikák</vt:lpstr>
      <vt:lpstr>Előkészület – tanár </vt:lpstr>
      <vt:lpstr>Koncentráció és csendgyakorlat</vt:lpstr>
      <vt:lpstr>Ismétlés</vt:lpstr>
      <vt:lpstr>Feladat</vt:lpstr>
      <vt:lpstr>További technikák - Szinonimakeresés</vt:lpstr>
      <vt:lpstr>További technikák – Szóalkotás</vt:lpstr>
      <vt:lpstr>További technikák – Szólásértelmezés </vt:lpstr>
      <vt:lpstr>Tornagyakorlatok</vt:lpstr>
      <vt:lpstr>Összefoglalás</vt:lpstr>
      <vt:lpstr>Értékelés</vt:lpstr>
    </vt:vector>
  </TitlesOfParts>
  <Company>S7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Tanulásmódszertan</dc:title>
  <dc:creator>Silent User</dc:creator>
  <cp:lastModifiedBy>Silent User</cp:lastModifiedBy>
  <cp:revision>28</cp:revision>
  <dcterms:created xsi:type="dcterms:W3CDTF">2014-07-01T15:37:39Z</dcterms:created>
  <dcterms:modified xsi:type="dcterms:W3CDTF">2014-08-18T15:10:31Z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E795567F-432E-4627-B62E-22633CADAE38</vt:lpwstr>
  </property>
  <property fmtid="{D5CDD505-2E9C-101B-9397-08002B2CF9AE}" pid="3" name="ArticulatePath">
    <vt:lpwstr>alap</vt:lpwstr>
  </property>
</Properties>
</file>