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7" r:id="rId5"/>
    <p:sldId id="258" r:id="rId6"/>
    <p:sldId id="260" r:id="rId7"/>
    <p:sldId id="259" r:id="rId8"/>
    <p:sldId id="261" r:id="rId9"/>
    <p:sldId id="262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</p:embeddedFontLst>
  <p:custDataLst>
    <p:tags r:id="rId18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Hogyan tanulok?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5/9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a dal kíséretét használni akarod, akkor gondoskodj lejátszó eszközről</a:t>
            </a:r>
          </a:p>
          <a:p>
            <a:r>
              <a:rPr lang="hu-HU" dirty="0" smtClean="0"/>
              <a:t>Időmérő eszköz kell az egy perces élőbeszéd gyakorlásához</a:t>
            </a:r>
          </a:p>
          <a:p>
            <a:r>
              <a:rPr lang="hu-HU" dirty="0" smtClean="0"/>
              <a:t>Az óra végi játékhoz esetleg körbe rendezés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4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1769341" y="5355792"/>
            <a:ext cx="5605319" cy="1169552"/>
            <a:chOff x="1769341" y="5083821"/>
            <a:chExt cx="5605319" cy="1169552"/>
          </a:xfrm>
        </p:grpSpPr>
        <p:sp>
          <p:nvSpPr>
            <p:cNvPr id="6" name="Téglalap 5"/>
            <p:cNvSpPr/>
            <p:nvPr/>
          </p:nvSpPr>
          <p:spPr>
            <a:xfrm>
              <a:off x="1769341" y="5083821"/>
              <a:ext cx="28803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400" b="1" dirty="0"/>
                <a:t>Egy ötös, újra egy,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Már </a:t>
              </a:r>
              <a:r>
                <a:rPr lang="hu-HU" sz="1400" b="1" dirty="0"/>
                <a:t>a többi könnyen megy.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Kedved </a:t>
              </a:r>
              <a:r>
                <a:rPr lang="hu-HU" sz="1400" b="1" dirty="0"/>
                <a:t>nő, s ez a fő,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Így </a:t>
              </a:r>
              <a:r>
                <a:rPr lang="hu-HU" sz="1400" b="1" dirty="0"/>
                <a:t>jut végre, könyvecskédbe </a:t>
              </a:r>
              <a:r>
                <a:rPr lang="hu-HU" sz="1400" b="1" dirty="0" smtClean="0"/>
                <a:t/>
              </a:r>
              <a:br>
                <a:rPr lang="hu-HU" sz="1400" b="1" dirty="0" smtClean="0"/>
              </a:br>
              <a:r>
                <a:rPr lang="hu-HU" sz="1400" b="1" dirty="0" smtClean="0"/>
                <a:t>Csupa </a:t>
              </a:r>
              <a:r>
                <a:rPr lang="hu-HU" sz="1400" b="1" dirty="0"/>
                <a:t>kitűnő. 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5070404" y="5083822"/>
              <a:ext cx="230425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hu-HU" sz="1400" b="1" dirty="0" smtClean="0"/>
                <a:t>Tíz </a:t>
              </a:r>
              <a:r>
                <a:rPr lang="hu-HU" sz="1400" b="1" dirty="0"/>
                <a:t>fillér, húsz fillér: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Majd </a:t>
              </a:r>
              <a:r>
                <a:rPr lang="hu-HU" sz="1400" b="1" dirty="0"/>
                <a:t>meglátod mennyit ér.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Apránként </a:t>
              </a:r>
              <a:r>
                <a:rPr lang="hu-HU" sz="1400" b="1" dirty="0"/>
                <a:t>gyűjtjük mind,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Lesz </a:t>
              </a:r>
              <a:r>
                <a:rPr lang="hu-HU" sz="1400" b="1" dirty="0"/>
                <a:t>belőle egy-kettőre </a:t>
              </a:r>
              <a:endParaRPr lang="hu-HU" sz="1400" b="1" dirty="0" smtClean="0"/>
            </a:p>
            <a:p>
              <a:pPr algn="r"/>
              <a:r>
                <a:rPr lang="hu-HU" sz="1400" b="1" dirty="0" smtClean="0"/>
                <a:t>Sok-sok </a:t>
              </a:r>
              <a:r>
                <a:rPr lang="hu-HU" sz="1400" b="1" dirty="0"/>
                <a:t>jó forint.</a:t>
              </a: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94" y="1612739"/>
            <a:ext cx="6003413" cy="360000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4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Ráhangolódás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31899" y="1412776"/>
            <a:ext cx="799288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b="1" dirty="0" smtClean="0"/>
              <a:t>Alakíts ki célszerű tanulási rendet!</a:t>
            </a:r>
          </a:p>
          <a:p>
            <a:pPr algn="just">
              <a:spcAft>
                <a:spcPts val="600"/>
              </a:spcAft>
            </a:pPr>
            <a:r>
              <a:rPr lang="hu-HU" dirty="0" smtClean="0"/>
              <a:t>Érdemes kialakítanod egy olyan – lépésekben is leírható – </a:t>
            </a:r>
            <a:r>
              <a:rPr lang="hu-HU" b="1" i="1" dirty="0" smtClean="0"/>
              <a:t>célszerű tanulási rendet</a:t>
            </a:r>
            <a:r>
              <a:rPr lang="hu-HU" b="1" dirty="0" smtClean="0"/>
              <a:t> </a:t>
            </a:r>
            <a:r>
              <a:rPr lang="hu-HU" dirty="0" smtClean="0"/>
              <a:t>(algoritmust), amely szokásoddá válva, szinte magától elindít, ahogy leülsz íróasztalodhoz. Gondolkozz el az alábbi sorrenden: </a:t>
            </a:r>
          </a:p>
          <a:p>
            <a:pPr algn="just"/>
            <a:r>
              <a:rPr lang="hu-HU" b="1" dirty="0" smtClean="0"/>
              <a:t>1.</a:t>
            </a:r>
            <a:r>
              <a:rPr lang="hu-HU" dirty="0" smtClean="0"/>
              <a:t> ráhangolódás, rendcsinálás</a:t>
            </a:r>
          </a:p>
          <a:p>
            <a:pPr algn="just"/>
            <a:r>
              <a:rPr lang="hu-HU" b="1" dirty="0" smtClean="0"/>
              <a:t>2.</a:t>
            </a:r>
            <a:r>
              <a:rPr lang="hu-HU" dirty="0" smtClean="0"/>
              <a:t> a délelőtti órák áttekintése, megerősítése</a:t>
            </a:r>
          </a:p>
          <a:p>
            <a:pPr algn="just"/>
            <a:r>
              <a:rPr lang="hu-HU" b="1" dirty="0" smtClean="0"/>
              <a:t>3.</a:t>
            </a:r>
            <a:r>
              <a:rPr lang="hu-HU" dirty="0" smtClean="0"/>
              <a:t> a következő napi órarendi tárgyak eszközeinek előkészítése, sorrend elhatározása </a:t>
            </a:r>
            <a:r>
              <a:rPr lang="hu-HU" b="1" dirty="0" smtClean="0"/>
              <a:t>4.</a:t>
            </a:r>
            <a:r>
              <a:rPr lang="hu-HU" dirty="0" smtClean="0"/>
              <a:t> az egyes tantárgyak tanulása: </a:t>
            </a:r>
          </a:p>
          <a:p>
            <a:pPr algn="just"/>
            <a:r>
              <a:rPr lang="hu-HU" b="1" dirty="0" smtClean="0"/>
              <a:t>	a) </a:t>
            </a:r>
            <a:r>
              <a:rPr lang="hu-HU" dirty="0" smtClean="0"/>
              <a:t>visszatekintés</a:t>
            </a:r>
          </a:p>
          <a:p>
            <a:pPr algn="just"/>
            <a:r>
              <a:rPr lang="hu-HU" b="1" dirty="0" smtClean="0"/>
              <a:t>	b)</a:t>
            </a:r>
            <a:r>
              <a:rPr lang="hu-HU" dirty="0" smtClean="0"/>
              <a:t> füzet áttekintése</a:t>
            </a:r>
          </a:p>
          <a:p>
            <a:pPr algn="just"/>
            <a:r>
              <a:rPr lang="hu-HU" b="1" dirty="0" smtClean="0"/>
              <a:t>	c)</a:t>
            </a:r>
            <a:r>
              <a:rPr lang="hu-HU" dirty="0" smtClean="0"/>
              <a:t> írásbeli elkészítése (ha megy)</a:t>
            </a:r>
          </a:p>
          <a:p>
            <a:pPr algn="just"/>
            <a:r>
              <a:rPr lang="hu-HU" b="1" dirty="0" smtClean="0"/>
              <a:t>	d)</a:t>
            </a:r>
            <a:r>
              <a:rPr lang="hu-HU" dirty="0" smtClean="0"/>
              <a:t> szóbeli megtanulása</a:t>
            </a:r>
          </a:p>
          <a:p>
            <a:pPr algn="just"/>
            <a:r>
              <a:rPr lang="hu-HU" b="1" dirty="0" smtClean="0"/>
              <a:t>	e)</a:t>
            </a:r>
            <a:r>
              <a:rPr lang="hu-HU" dirty="0" smtClean="0"/>
              <a:t> próbafelmondás (legalább egyperces, folyamatos beszéd</a:t>
            </a:r>
          </a:p>
          <a:p>
            <a:pPr algn="just"/>
            <a:r>
              <a:rPr lang="hu-HU" b="1" dirty="0" smtClean="0"/>
              <a:t>	f)</a:t>
            </a:r>
            <a:r>
              <a:rPr lang="hu-HU" dirty="0" smtClean="0"/>
              <a:t> írásbeli elkészítés, (ha nem ment)</a:t>
            </a:r>
          </a:p>
          <a:p>
            <a:pPr algn="just"/>
            <a:endParaRPr lang="hu-HU" dirty="0"/>
          </a:p>
          <a:p>
            <a:pPr algn="just"/>
            <a:r>
              <a:rPr lang="hu-HU" dirty="0" smtClean="0"/>
              <a:t>– Próbáld ki ezt a javaslatot, dolgozz így néhány hétig, ritmust ad tanulásodnak</a:t>
            </a:r>
            <a:r>
              <a:rPr lang="hu-HU" dirty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Az önvizsgálati kérdőívek értékelése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331640" y="147549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kérdőív tapasztalatai alapján tanácsok megfogalmazása.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80" y="1972635"/>
            <a:ext cx="3907863" cy="374441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 rot="150294">
            <a:off x="3059832" y="2778936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hu-HU" dirty="0" smtClean="0">
                <a:latin typeface="Comic Sans MS" pitchFamily="66" charset="0"/>
              </a:rPr>
              <a:t>A tanuláshoz való viszony</a:t>
            </a:r>
          </a:p>
          <a:p>
            <a:pPr marL="285750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hu-HU" dirty="0" smtClean="0">
                <a:latin typeface="Comic Sans MS" pitchFamily="66" charset="0"/>
              </a:rPr>
              <a:t>A mérhető eredmények</a:t>
            </a:r>
          </a:p>
          <a:p>
            <a:pPr marL="285750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hu-HU" dirty="0" smtClean="0">
                <a:latin typeface="Comic Sans MS" pitchFamily="66" charset="0"/>
              </a:rPr>
              <a:t>Nehézségek, problémák</a:t>
            </a:r>
          </a:p>
          <a:p>
            <a:pPr marL="285750" indent="-285750">
              <a:spcAft>
                <a:spcPts val="1200"/>
              </a:spcAft>
              <a:buFont typeface="Calibri" pitchFamily="34" charset="0"/>
              <a:buChar char="‒"/>
            </a:pPr>
            <a:r>
              <a:rPr lang="hu-HU" dirty="0" smtClean="0">
                <a:latin typeface="Comic Sans MS" pitchFamily="66" charset="0"/>
              </a:rPr>
              <a:t>Biztatás</a:t>
            </a:r>
            <a:endParaRPr lang="hu-HU" dirty="0"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88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Tanácsok leírása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55576" y="4315425"/>
            <a:ext cx="554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Írd le azokat a tanácsokat, amelyekről úgy érezted, hogy neked is szóltak!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22589"/>
            <a:ext cx="2304256" cy="44514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3038475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787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Egyperces élőbeszéd gyakorlása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395536" y="1844824"/>
            <a:ext cx="4248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 smtClean="0"/>
              <a:t>Egy étel elkészítése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Bemutatom a kedvenc állatom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Új …</a:t>
            </a:r>
            <a:r>
              <a:rPr lang="hu-HU" sz="2400" dirty="0" err="1" smtClean="0"/>
              <a:t>-t</a:t>
            </a:r>
            <a:r>
              <a:rPr lang="hu-HU" sz="2400" dirty="0" smtClean="0"/>
              <a:t> vásároltunk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Kedvenc együttesem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A sportolás előnyei és hátrányai</a:t>
            </a:r>
          </a:p>
          <a:p>
            <a:pPr algn="ctr">
              <a:spcAft>
                <a:spcPts val="1200"/>
              </a:spcAft>
            </a:pPr>
            <a:r>
              <a:rPr lang="hu-HU" sz="2400" dirty="0" smtClean="0"/>
              <a:t>A rajzolás öröme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Miért szeretem a kedvenc tantárgyam</a:t>
            </a:r>
            <a:r>
              <a:rPr lang="hu-HU" sz="2400" dirty="0" smtClean="0"/>
              <a:t>?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57901" y="1844824"/>
            <a:ext cx="41764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400" dirty="0" smtClean="0"/>
              <a:t>Lakóhelyem </a:t>
            </a:r>
            <a:r>
              <a:rPr lang="hu-HU" sz="2400" dirty="0"/>
              <a:t>(falu vagy utca)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Egy kirándulás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Kedvenc házimunkám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Ajándékkészítés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Vihar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Kedvenc olvasmányaim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Én és a TV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Esküvő és </a:t>
            </a:r>
            <a:r>
              <a:rPr lang="hu-HU" sz="2400" dirty="0" smtClean="0"/>
              <a:t>lakodalom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483768" y="131115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/>
              <a:t>Témaötletek</a:t>
            </a:r>
            <a:r>
              <a:rPr lang="hu-HU" sz="2400" b="1" u="sng" dirty="0" smtClean="0"/>
              <a:t>:</a:t>
            </a:r>
            <a:endParaRPr lang="hu-HU" sz="2400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26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47664" y="2109043"/>
            <a:ext cx="6048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hu-HU" sz="2400" dirty="0" smtClean="0"/>
              <a:t>A szóbeli felelésnél nagyon fontos, hogy tudjunk önállóan beszélni.</a:t>
            </a:r>
          </a:p>
          <a:p>
            <a:pPr marL="342900" indent="-342900" algn="ctr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hu-HU" sz="2400" dirty="0" smtClean="0"/>
              <a:t>Ezt kedvenc témánkról való beszéddel is gyakorolhatjuk.</a:t>
            </a:r>
          </a:p>
          <a:p>
            <a:pPr marL="342900" indent="-342900" algn="ctr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hu-HU" sz="2400" dirty="0" smtClean="0"/>
              <a:t>Ha azzal már jól megy, próbáljuk a tananyagot is ugyanúgy elmondani.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25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67544" y="141277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Folytasd a történetet!</a:t>
            </a:r>
          </a:p>
          <a:p>
            <a:pPr algn="ctr"/>
            <a:r>
              <a:rPr lang="hu-HU" sz="2400" dirty="0" smtClean="0"/>
              <a:t>Elindítok egy történetet, egyetlen mondattal. Körben haladunk, mindenki hozzátesz egy mondatot. Folytathatod abba az irányba is, amerre én elkezdtem, de ellentétes irányba is terelheted. </a:t>
            </a:r>
          </a:p>
          <a:p>
            <a:pPr algn="ctr"/>
            <a:r>
              <a:rPr lang="hu-HU" sz="2400" dirty="0" smtClean="0"/>
              <a:t>Például: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699792" y="3786035"/>
            <a:ext cx="388843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én mondatom:</a:t>
            </a:r>
          </a:p>
          <a:p>
            <a:pPr algn="ctr"/>
            <a:r>
              <a:rPr lang="hu-HU" dirty="0" smtClean="0"/>
              <a:t>Elmentünk apával és anyával vásárolni.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4726885"/>
            <a:ext cx="3528392" cy="646331"/>
          </a:xfrm>
          <a:prstGeom prst="rect">
            <a:avLst/>
          </a:prstGeom>
          <a:solidFill>
            <a:schemeClr val="tx2">
              <a:lumMod val="40000"/>
              <a:lumOff val="60000"/>
              <a:alpha val="73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Azonos irány:</a:t>
            </a:r>
          </a:p>
          <a:p>
            <a:pPr algn="ctr"/>
            <a:r>
              <a:rPr lang="hu-HU" dirty="0" smtClean="0"/>
              <a:t>Új cipőt szerettünk volna venni.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4788024" y="4726885"/>
            <a:ext cx="41764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Ellentétes irány:</a:t>
            </a:r>
          </a:p>
          <a:p>
            <a:pPr algn="ctr"/>
            <a:r>
              <a:rPr lang="hu-HU" dirty="0"/>
              <a:t>E</a:t>
            </a:r>
            <a:r>
              <a:rPr lang="hu-HU" dirty="0" smtClean="0"/>
              <a:t>leredt az eső, és beszaladtunk a moziba.</a:t>
            </a:r>
            <a:endParaRPr lang="hu-HU" dirty="0"/>
          </a:p>
        </p:txBody>
      </p:sp>
      <p:sp>
        <p:nvSpPr>
          <p:cNvPr id="10" name="Lefelé nyíl 9"/>
          <p:cNvSpPr/>
          <p:nvPr/>
        </p:nvSpPr>
        <p:spPr>
          <a:xfrm>
            <a:off x="1637674" y="5638722"/>
            <a:ext cx="612068" cy="490776"/>
          </a:xfrm>
          <a:prstGeom prst="downArrow">
            <a:avLst/>
          </a:prstGeom>
          <a:solidFill>
            <a:schemeClr val="tx2">
              <a:lumMod val="40000"/>
              <a:lumOff val="60000"/>
              <a:alpha val="73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6570222" y="5638722"/>
            <a:ext cx="612068" cy="4907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239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368</Words>
  <Application>Microsoft Office PowerPoint</Application>
  <PresentationFormat>Diavetítés a képernyőre (4:3 oldalarány)</PresentationFormat>
  <Paragraphs>82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Comic Sans MS</vt:lpstr>
      <vt:lpstr>Office-téma</vt:lpstr>
      <vt:lpstr>Hogyan tanulok?</vt:lpstr>
      <vt:lpstr>Előkészület – tanár </vt:lpstr>
      <vt:lpstr>Dal</vt:lpstr>
      <vt:lpstr>Ráhangolódás</vt:lpstr>
      <vt:lpstr>Az önvizsgálati kérdőívek értékelése</vt:lpstr>
      <vt:lpstr>Tanácsok leírása</vt:lpstr>
      <vt:lpstr>Egyperces élőbeszéd gyakorlása</vt:lpstr>
      <vt:lpstr>Összefoglalás</vt:lpstr>
      <vt:lpstr>Játék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27</cp:revision>
  <dcterms:created xsi:type="dcterms:W3CDTF">2014-07-01T15:37:39Z</dcterms:created>
  <dcterms:modified xsi:type="dcterms:W3CDTF">2015-04-15T18:41:32Z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