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1"/>
  </p:notesMasterIdLst>
  <p:sldIdLst>
    <p:sldId id="256" r:id="rId2"/>
    <p:sldId id="264" r:id="rId3"/>
    <p:sldId id="262" r:id="rId4"/>
    <p:sldId id="257" r:id="rId5"/>
    <p:sldId id="258" r:id="rId6"/>
    <p:sldId id="260" r:id="rId7"/>
    <p:sldId id="259" r:id="rId8"/>
    <p:sldId id="261" r:id="rId9"/>
    <p:sldId id="263" r:id="rId10"/>
  </p:sldIdLst>
  <p:sldSz cx="9144000" cy="6858000" type="screen4x3"/>
  <p:notesSz cx="6858000" cy="9144000"/>
  <p:embeddedFontLst>
    <p:embeddedFont>
      <p:font typeface="Calibri" pitchFamily="34" charset="0"/>
      <p:regular r:id="rId12"/>
      <p:bold r:id="rId13"/>
      <p:italic r:id="rId14"/>
      <p:boldItalic r:id="rId15"/>
    </p:embeddedFont>
    <p:embeddedFont>
      <p:font typeface="Wingdings 3" pitchFamily="18" charset="2"/>
      <p:regular r:id="rId16"/>
    </p:embeddedFont>
  </p:embeddedFontLst>
  <p:custDataLst>
    <p:tags r:id="rId17"/>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A908B-797F-45E4-8A60-B76B57DFE598}" type="datetimeFigureOut">
              <a:rPr lang="hu-HU" smtClean="0"/>
              <a:t>2015.04.15.</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973F2-0620-4507-8B88-57329C1F1322}" type="slidenum">
              <a:rPr lang="hu-HU" smtClean="0"/>
              <a:t>‹#›</a:t>
            </a:fld>
            <a:endParaRPr lang="hu-HU"/>
          </a:p>
        </p:txBody>
      </p:sp>
    </p:spTree>
    <p:extLst>
      <p:ext uri="{BB962C8B-B14F-4D97-AF65-F5344CB8AC3E}">
        <p14:creationId xmlns:p14="http://schemas.microsoft.com/office/powerpoint/2010/main" val="310096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a:prstGeom prst="rect">
            <a:avLst/>
          </a:prstGeom>
          <a:noFill/>
          <a:ln>
            <a:noFill/>
          </a:ln>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Alcím mintájának szerkesztése</a:t>
            </a:r>
            <a:endParaRPr lang="hu-HU" dirty="0"/>
          </a:p>
        </p:txBody>
      </p:sp>
      <p:sp>
        <p:nvSpPr>
          <p:cNvPr id="4" name="Dátum helye 3"/>
          <p:cNvSpPr>
            <a:spLocks noGrp="1"/>
          </p:cNvSpPr>
          <p:nvPr>
            <p:ph type="dt" sz="half" idx="10"/>
          </p:nvPr>
        </p:nvSpPr>
        <p:spPr/>
        <p:txBody>
          <a:bodyPr/>
          <a:lstStyle/>
          <a:p>
            <a:fld id="{ED223B1A-641E-4187-A6AB-A429C074867E}"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custDataLst>
      <p:tags r:id="rId1"/>
    </p:custDataLst>
    <p:extLst>
      <p:ext uri="{BB962C8B-B14F-4D97-AF65-F5344CB8AC3E}">
        <p14:creationId xmlns:p14="http://schemas.microsoft.com/office/powerpoint/2010/main" val="336105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D8A90D0-E304-446F-A291-2B03D4224E88}"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190954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7571D7B-6BA9-456E-B418-182D5D81CB9D}"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245589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5B76EA7-99AB-4EE9-BD2E-381DF6AD77C4}"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1481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2894D5D-5DA6-4FE4-9972-388A74C953C6}" type="datetime1">
              <a:rPr lang="hu-HU" smtClean="0"/>
              <a:t>2015.04.15.</a:t>
            </a:fld>
            <a:endParaRPr lang="hu-HU"/>
          </a:p>
        </p:txBody>
      </p:sp>
      <p:sp>
        <p:nvSpPr>
          <p:cNvPr id="5" name="Élőláb helye 4"/>
          <p:cNvSpPr>
            <a:spLocks noGrp="1"/>
          </p:cNvSpPr>
          <p:nvPr>
            <p:ph type="ftr" sz="quarter" idx="11"/>
          </p:nvPr>
        </p:nvSpPr>
        <p:spPr/>
        <p:txBody>
          <a:bodyPr/>
          <a:lstStyle/>
          <a:p>
            <a:r>
              <a:rPr lang="hu-HU" smtClean="0"/>
              <a:t>Készítette: Sági Lajos</a:t>
            </a:r>
            <a:endParaRPr lang="hu-HU"/>
          </a:p>
        </p:txBody>
      </p:sp>
      <p:sp>
        <p:nvSpPr>
          <p:cNvPr id="6" name="Dia számának helye 5"/>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258817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EC552C1-1F13-4F5A-AADA-67B0390B3B56}" type="datetime1">
              <a:rPr lang="hu-HU" smtClean="0"/>
              <a:t>2015.04.15.</a:t>
            </a:fld>
            <a:endParaRPr lang="hu-HU"/>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04090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EC37C9E-52CD-49CF-BBDD-0487BA281576}" type="datetime1">
              <a:rPr lang="hu-HU" smtClean="0"/>
              <a:t>2015.04.15.</a:t>
            </a:fld>
            <a:endParaRPr lang="hu-HU"/>
          </a:p>
        </p:txBody>
      </p:sp>
      <p:sp>
        <p:nvSpPr>
          <p:cNvPr id="8" name="Élőláb helye 7"/>
          <p:cNvSpPr>
            <a:spLocks noGrp="1"/>
          </p:cNvSpPr>
          <p:nvPr>
            <p:ph type="ftr" sz="quarter" idx="11"/>
          </p:nvPr>
        </p:nvSpPr>
        <p:spPr/>
        <p:txBody>
          <a:bodyPr/>
          <a:lstStyle/>
          <a:p>
            <a:r>
              <a:rPr lang="hu-HU" smtClean="0"/>
              <a:t>Készítette: Sági Lajos</a:t>
            </a:r>
            <a:endParaRPr lang="hu-HU"/>
          </a:p>
        </p:txBody>
      </p:sp>
      <p:sp>
        <p:nvSpPr>
          <p:cNvPr id="9" name="Dia számának helye 8"/>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191066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5E65ABE-696C-4123-B8F7-62BA3C451584}" type="datetime1">
              <a:rPr lang="hu-HU" smtClean="0"/>
              <a:t>2015.04.15.</a:t>
            </a:fld>
            <a:endParaRPr lang="hu-HU"/>
          </a:p>
        </p:txBody>
      </p:sp>
      <p:sp>
        <p:nvSpPr>
          <p:cNvPr id="4" name="Élőláb helye 3"/>
          <p:cNvSpPr>
            <a:spLocks noGrp="1"/>
          </p:cNvSpPr>
          <p:nvPr>
            <p:ph type="ftr" sz="quarter" idx="11"/>
          </p:nvPr>
        </p:nvSpPr>
        <p:spPr/>
        <p:txBody>
          <a:bodyPr/>
          <a:lstStyle/>
          <a:p>
            <a:r>
              <a:rPr lang="hu-HU" smtClean="0"/>
              <a:t>Készítette: Sági Lajos</a:t>
            </a:r>
            <a:endParaRPr lang="hu-HU"/>
          </a:p>
        </p:txBody>
      </p:sp>
      <p:sp>
        <p:nvSpPr>
          <p:cNvPr id="5" name="Dia számának helye 4"/>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43289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D4AFE3F-9C9F-48C6-B775-EB1CB1AFA7A6}" type="datetime1">
              <a:rPr lang="hu-HU" smtClean="0"/>
              <a:t>2015.04.15.</a:t>
            </a:fld>
            <a:endParaRPr lang="hu-HU"/>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85553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4D81A30-B2A4-4C59-B33C-B04BAFFF5210}" type="datetime1">
              <a:rPr lang="hu-HU" smtClean="0"/>
              <a:t>2015.04.15.</a:t>
            </a:fld>
            <a:endParaRPr lang="hu-HU"/>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332206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2C0CE87-42DC-4BB0-9007-08D7E663081B}" type="datetime1">
              <a:rPr lang="hu-HU" smtClean="0"/>
              <a:t>2015.04.15.</a:t>
            </a:fld>
            <a:endParaRPr lang="hu-HU"/>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a:t>
            </a:fld>
            <a:endParaRPr lang="hu-HU"/>
          </a:p>
        </p:txBody>
      </p:sp>
    </p:spTree>
    <p:extLst>
      <p:ext uri="{BB962C8B-B14F-4D97-AF65-F5344CB8AC3E}">
        <p14:creationId xmlns:p14="http://schemas.microsoft.com/office/powerpoint/2010/main" val="114793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lumMod val="20000"/>
                <a:lumOff val="80000"/>
              </a:schemeClr>
            </a:gs>
            <a:gs pos="100000">
              <a:schemeClr val="accent1">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horizontalScroll">
            <a:avLst>
              <a:gd name="adj" fmla="val 18100"/>
            </a:avLst>
          </a:prstGeom>
          <a:solidFill>
            <a:schemeClr val="tx2">
              <a:lumMod val="20000"/>
              <a:lumOff val="80000"/>
            </a:schemeClr>
          </a:solidFill>
          <a:ln w="25400">
            <a:solidFill>
              <a:schemeClr val="tx1">
                <a:lumMod val="85000"/>
                <a:lumOff val="15000"/>
              </a:schemeClr>
            </a:solidFill>
          </a:ln>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5C1BC-FC71-492E-B85B-5F71826823D5}" type="datetime1">
              <a:rPr lang="hu-HU" smtClean="0"/>
              <a:t>2015.04.15.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u-HU" smtClean="0"/>
              <a:t>Készítette: Sági Lajos</a:t>
            </a: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FA059-E51A-4607-8A07-ACFBBE895161}" type="slidenum">
              <a:rPr lang="hu-HU" smtClean="0"/>
              <a:t>‹#›</a:t>
            </a:fld>
            <a:endParaRPr lang="hu-HU"/>
          </a:p>
        </p:txBody>
      </p:sp>
    </p:spTree>
    <p:custDataLst>
      <p:tags r:id="rId13"/>
    </p:custDataLst>
    <p:extLst>
      <p:ext uri="{BB962C8B-B14F-4D97-AF65-F5344CB8AC3E}">
        <p14:creationId xmlns:p14="http://schemas.microsoft.com/office/powerpoint/2010/main" val="290690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A tanuláshoz szükséges belső állapot</a:t>
            </a:r>
            <a:endParaRPr lang="hu-HU" dirty="0"/>
          </a:p>
        </p:txBody>
      </p:sp>
      <p:sp>
        <p:nvSpPr>
          <p:cNvPr id="3" name="Alcím 2"/>
          <p:cNvSpPr>
            <a:spLocks noGrp="1"/>
          </p:cNvSpPr>
          <p:nvPr>
            <p:ph type="subTitle" idx="1"/>
          </p:nvPr>
        </p:nvSpPr>
        <p:spPr/>
        <p:txBody>
          <a:bodyPr/>
          <a:lstStyle/>
          <a:p>
            <a:r>
              <a:rPr lang="hu-HU" dirty="0" smtClean="0"/>
              <a:t>5/10</a:t>
            </a:r>
            <a:endParaRPr lang="hu-HU" dirty="0"/>
          </a:p>
        </p:txBody>
      </p:sp>
    </p:spTree>
    <p:custDataLst>
      <p:tags r:id="rId1"/>
    </p:custDataLst>
    <p:extLst>
      <p:ext uri="{BB962C8B-B14F-4D97-AF65-F5344CB8AC3E}">
        <p14:creationId xmlns:p14="http://schemas.microsoft.com/office/powerpoint/2010/main" val="1398790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Előkészület - tanár</a:t>
            </a:r>
            <a:endParaRPr lang="hu-HU" dirty="0"/>
          </a:p>
        </p:txBody>
      </p:sp>
      <p:sp>
        <p:nvSpPr>
          <p:cNvPr id="3" name="Tartalom helye 2"/>
          <p:cNvSpPr>
            <a:spLocks noGrp="1"/>
          </p:cNvSpPr>
          <p:nvPr>
            <p:ph idx="1"/>
          </p:nvPr>
        </p:nvSpPr>
        <p:spPr/>
        <p:txBody>
          <a:bodyPr/>
          <a:lstStyle/>
          <a:p>
            <a:r>
              <a:rPr lang="hu-HU" dirty="0" smtClean="0"/>
              <a:t>Az óravégi játékhoz újság</a:t>
            </a:r>
            <a:endParaRPr lang="hu-HU" dirty="0"/>
          </a:p>
        </p:txBody>
      </p:sp>
      <p:sp>
        <p:nvSpPr>
          <p:cNvPr id="4" name="Élőláb helye 3"/>
          <p:cNvSpPr>
            <a:spLocks noGrp="1"/>
          </p:cNvSpPr>
          <p:nvPr>
            <p:ph type="ftr" sz="quarter" idx="11"/>
          </p:nvPr>
        </p:nvSpPr>
        <p:spPr/>
        <p:txBody>
          <a:bodyPr/>
          <a:lstStyle/>
          <a:p>
            <a:r>
              <a:rPr lang="hu-HU" smtClean="0"/>
              <a:t>Készítette: Sági Lajos</a:t>
            </a:r>
            <a:endParaRPr lang="hu-HU"/>
          </a:p>
        </p:txBody>
      </p:sp>
      <p:sp>
        <p:nvSpPr>
          <p:cNvPr id="5" name="Dia számának helye 4"/>
          <p:cNvSpPr>
            <a:spLocks noGrp="1"/>
          </p:cNvSpPr>
          <p:nvPr>
            <p:ph type="sldNum" sz="quarter" idx="12"/>
          </p:nvPr>
        </p:nvSpPr>
        <p:spPr/>
        <p:txBody>
          <a:bodyPr/>
          <a:lstStyle/>
          <a:p>
            <a:fld id="{D1DFA059-E51A-4607-8A07-ACFBBE895161}" type="slidenum">
              <a:rPr lang="hu-HU" smtClean="0"/>
              <a:t>2</a:t>
            </a:fld>
            <a:endParaRPr lang="hu-HU"/>
          </a:p>
        </p:txBody>
      </p:sp>
    </p:spTree>
    <p:custDataLst>
      <p:tags r:id="rId1"/>
    </p:custDataLst>
    <p:extLst>
      <p:ext uri="{BB962C8B-B14F-4D97-AF65-F5344CB8AC3E}">
        <p14:creationId xmlns:p14="http://schemas.microsoft.com/office/powerpoint/2010/main" val="91884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Ismétlés</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3</a:t>
            </a:fld>
            <a:endParaRPr lang="hu-HU"/>
          </a:p>
        </p:txBody>
      </p:sp>
      <p:sp>
        <p:nvSpPr>
          <p:cNvPr id="5" name="Téglalap 4"/>
          <p:cNvSpPr/>
          <p:nvPr/>
        </p:nvSpPr>
        <p:spPr>
          <a:xfrm>
            <a:off x="1403648" y="2708920"/>
            <a:ext cx="6336704" cy="2246769"/>
          </a:xfrm>
          <a:prstGeom prst="rect">
            <a:avLst/>
          </a:prstGeom>
          <a:solidFill>
            <a:srgbClr val="FFFF00">
              <a:alpha val="20000"/>
            </a:srgbClr>
          </a:solidFill>
          <a:ln w="25400">
            <a:solidFill>
              <a:schemeClr val="accent1"/>
            </a:solidFill>
          </a:ln>
        </p:spPr>
        <p:txBody>
          <a:bodyPr wrap="square">
            <a:spAutoFit/>
          </a:bodyPr>
          <a:lstStyle/>
          <a:p>
            <a:pPr algn="just"/>
            <a:r>
              <a:rPr lang="hu-HU" sz="1400" b="1" dirty="0"/>
              <a:t>1.</a:t>
            </a:r>
            <a:r>
              <a:rPr lang="hu-HU" sz="1400" dirty="0"/>
              <a:t> ráhangolódás, rendcsinálás</a:t>
            </a:r>
          </a:p>
          <a:p>
            <a:pPr algn="just"/>
            <a:r>
              <a:rPr lang="hu-HU" sz="1400" b="1" dirty="0"/>
              <a:t>2.</a:t>
            </a:r>
            <a:r>
              <a:rPr lang="hu-HU" sz="1400" dirty="0"/>
              <a:t> a délelőtti órák áttekintése, megerősítése</a:t>
            </a:r>
          </a:p>
          <a:p>
            <a:pPr algn="just"/>
            <a:r>
              <a:rPr lang="hu-HU" sz="1400" b="1" dirty="0"/>
              <a:t>3.</a:t>
            </a:r>
            <a:r>
              <a:rPr lang="hu-HU" sz="1400" dirty="0"/>
              <a:t> a következő napi órarendi tárgyak eszközeinek előkészítése, sorrend elhatározása </a:t>
            </a:r>
            <a:endParaRPr lang="hu-HU" sz="1400" dirty="0" smtClean="0"/>
          </a:p>
          <a:p>
            <a:pPr algn="just"/>
            <a:r>
              <a:rPr lang="hu-HU" sz="1400" b="1" dirty="0" smtClean="0"/>
              <a:t>4</a:t>
            </a:r>
            <a:r>
              <a:rPr lang="hu-HU" sz="1400" b="1" dirty="0"/>
              <a:t>.</a:t>
            </a:r>
            <a:r>
              <a:rPr lang="hu-HU" sz="1400" dirty="0"/>
              <a:t> az egyes tantárgyak tanulása: </a:t>
            </a:r>
          </a:p>
          <a:p>
            <a:pPr algn="just"/>
            <a:r>
              <a:rPr lang="hu-HU" sz="1400" b="1" dirty="0"/>
              <a:t>	a) </a:t>
            </a:r>
            <a:r>
              <a:rPr lang="hu-HU" sz="1400" dirty="0"/>
              <a:t>visszatekintés</a:t>
            </a:r>
          </a:p>
          <a:p>
            <a:pPr algn="just"/>
            <a:r>
              <a:rPr lang="hu-HU" sz="1400" b="1" dirty="0"/>
              <a:t>	b)</a:t>
            </a:r>
            <a:r>
              <a:rPr lang="hu-HU" sz="1400" dirty="0"/>
              <a:t> füzet áttekintése</a:t>
            </a:r>
          </a:p>
          <a:p>
            <a:pPr algn="just"/>
            <a:r>
              <a:rPr lang="hu-HU" sz="1400" b="1" dirty="0"/>
              <a:t>	c)</a:t>
            </a:r>
            <a:r>
              <a:rPr lang="hu-HU" sz="1400" dirty="0"/>
              <a:t> írásbeli elkészítése (ha megy)</a:t>
            </a:r>
          </a:p>
          <a:p>
            <a:pPr algn="just"/>
            <a:r>
              <a:rPr lang="hu-HU" sz="1400" b="1" dirty="0"/>
              <a:t>	d)</a:t>
            </a:r>
            <a:r>
              <a:rPr lang="hu-HU" sz="1400" dirty="0"/>
              <a:t> szóbeli megtanulása</a:t>
            </a:r>
          </a:p>
          <a:p>
            <a:pPr algn="just"/>
            <a:r>
              <a:rPr lang="hu-HU" sz="1400" b="1" dirty="0"/>
              <a:t>	e)</a:t>
            </a:r>
            <a:r>
              <a:rPr lang="hu-HU" sz="1400" dirty="0"/>
              <a:t> próbafelmondás (legalább egyperces, folyamatos beszéd</a:t>
            </a:r>
          </a:p>
          <a:p>
            <a:pPr algn="just"/>
            <a:r>
              <a:rPr lang="hu-HU" sz="1400" b="1" dirty="0"/>
              <a:t>	f)</a:t>
            </a:r>
            <a:r>
              <a:rPr lang="hu-HU" sz="1400" dirty="0"/>
              <a:t> írásbeli elkészítés, (ha nem ment)</a:t>
            </a:r>
          </a:p>
        </p:txBody>
      </p:sp>
      <p:sp>
        <p:nvSpPr>
          <p:cNvPr id="6" name="Szövegdoboz 5"/>
          <p:cNvSpPr txBox="1"/>
          <p:nvPr/>
        </p:nvSpPr>
        <p:spPr>
          <a:xfrm>
            <a:off x="683568" y="1628800"/>
            <a:ext cx="7776864" cy="830997"/>
          </a:xfrm>
          <a:prstGeom prst="rect">
            <a:avLst/>
          </a:prstGeom>
          <a:noFill/>
        </p:spPr>
        <p:txBody>
          <a:bodyPr wrap="square" rtlCol="0">
            <a:spAutoFit/>
          </a:bodyPr>
          <a:lstStyle/>
          <a:p>
            <a:pPr algn="ctr"/>
            <a:r>
              <a:rPr lang="hu-HU" sz="2400" b="1" dirty="0"/>
              <a:t>A múlt órán a helyes tanulási sorrendről beszéltünk emlékeztek rá?</a:t>
            </a:r>
          </a:p>
        </p:txBody>
      </p:sp>
      <p:sp>
        <p:nvSpPr>
          <p:cNvPr id="7" name="Szövegdoboz 6"/>
          <p:cNvSpPr txBox="1"/>
          <p:nvPr/>
        </p:nvSpPr>
        <p:spPr>
          <a:xfrm>
            <a:off x="683568" y="5517232"/>
            <a:ext cx="7776864" cy="830997"/>
          </a:xfrm>
          <a:prstGeom prst="rect">
            <a:avLst/>
          </a:prstGeom>
          <a:noFill/>
        </p:spPr>
        <p:txBody>
          <a:bodyPr wrap="square" rtlCol="0">
            <a:spAutoFit/>
          </a:bodyPr>
          <a:lstStyle/>
          <a:p>
            <a:pPr algn="ctr"/>
            <a:r>
              <a:rPr lang="hu-HU" sz="2400" b="1" dirty="0"/>
              <a:t>A </a:t>
            </a:r>
            <a:r>
              <a:rPr lang="hu-HU" sz="2400" b="1" dirty="0" smtClean="0"/>
              <a:t>mai órán az első pontról a ráhangolódásról fogunk beszélni!</a:t>
            </a:r>
            <a:endParaRPr lang="hu-HU" sz="2400" b="1" dirty="0"/>
          </a:p>
        </p:txBody>
      </p:sp>
    </p:spTree>
    <p:custDataLst>
      <p:tags r:id="rId1"/>
    </p:custDataLst>
    <p:extLst>
      <p:ext uri="{BB962C8B-B14F-4D97-AF65-F5344CB8AC3E}">
        <p14:creationId xmlns:p14="http://schemas.microsoft.com/office/powerpoint/2010/main" val="4085679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Bevezetés</a:t>
            </a:r>
            <a:endParaRPr lang="hu-HU" dirty="0"/>
          </a:p>
        </p:txBody>
      </p:sp>
      <p:sp>
        <p:nvSpPr>
          <p:cNvPr id="6" name="Élőláb helye 5"/>
          <p:cNvSpPr>
            <a:spLocks noGrp="1"/>
          </p:cNvSpPr>
          <p:nvPr>
            <p:ph type="ftr" sz="quarter" idx="11"/>
          </p:nvPr>
        </p:nvSpPr>
        <p:spPr/>
        <p:txBody>
          <a:bodyPr/>
          <a:lstStyle/>
          <a:p>
            <a:r>
              <a:rPr lang="hu-HU" smtClean="0"/>
              <a:t>Készítette: Sági Lajos</a:t>
            </a:r>
            <a:endParaRPr lang="hu-HU"/>
          </a:p>
        </p:txBody>
      </p:sp>
      <p:sp>
        <p:nvSpPr>
          <p:cNvPr id="7" name="Dia számának helye 6"/>
          <p:cNvSpPr>
            <a:spLocks noGrp="1"/>
          </p:cNvSpPr>
          <p:nvPr>
            <p:ph type="sldNum" sz="quarter" idx="12"/>
          </p:nvPr>
        </p:nvSpPr>
        <p:spPr/>
        <p:txBody>
          <a:bodyPr/>
          <a:lstStyle/>
          <a:p>
            <a:fld id="{D1DFA059-E51A-4607-8A07-ACFBBE895161}" type="slidenum">
              <a:rPr lang="hu-HU" smtClean="0"/>
              <a:t>4</a:t>
            </a:fld>
            <a:endParaRPr lang="hu-HU"/>
          </a:p>
        </p:txBody>
      </p:sp>
      <p:sp>
        <p:nvSpPr>
          <p:cNvPr id="3" name="Szövegdoboz 2"/>
          <p:cNvSpPr txBox="1"/>
          <p:nvPr/>
        </p:nvSpPr>
        <p:spPr>
          <a:xfrm>
            <a:off x="467544" y="1844824"/>
            <a:ext cx="8208912" cy="3585597"/>
          </a:xfrm>
          <a:prstGeom prst="rect">
            <a:avLst/>
          </a:prstGeom>
          <a:noFill/>
        </p:spPr>
        <p:txBody>
          <a:bodyPr wrap="square" rtlCol="0">
            <a:spAutoFit/>
          </a:bodyPr>
          <a:lstStyle/>
          <a:p>
            <a:pPr algn="ctr">
              <a:spcAft>
                <a:spcPts val="2400"/>
              </a:spcAft>
            </a:pPr>
            <a:r>
              <a:rPr lang="hu-HU" b="1" dirty="0" smtClean="0"/>
              <a:t>Pihenten, frissen fogj a tanuláshoz!</a:t>
            </a:r>
          </a:p>
          <a:p>
            <a:pPr algn="just">
              <a:lnSpc>
                <a:spcPct val="150000"/>
              </a:lnSpc>
            </a:pPr>
            <a:r>
              <a:rPr lang="hu-HU" dirty="0" smtClean="0"/>
              <a:t>A délelőtt elég hosszú az iskolában, elég sokat kell ülni, nem csoda, ha esetleg elfáradsz. A délutáni tanulást viszont frissen érdemes elkezdeni, ezért tanítás után szükséged van egy kis kikapcsolódásra. Legjobb az önfeledt játék társaiddal, de ha erre nincs lehetőséged, magadnak kell kitalálnod, hogyan kerülsz ismét tanulásra alkalmas állapotba. Nem javasolható a számítógépes játék, a tévézés, vagy az olvasás sem, mert ezek is a tudatodat terhelik, inkább fizikai terheléssel járó tevékenységeket, vagy lazító, pihentető gyakorlatokat válassz. Alakítsd ki magadnak pihenési szokásaidat</a:t>
            </a:r>
            <a:r>
              <a:rPr lang="hu-HU" dirty="0"/>
              <a:t>!</a:t>
            </a:r>
          </a:p>
        </p:txBody>
      </p:sp>
    </p:spTree>
    <p:custDataLst>
      <p:tags r:id="rId1"/>
    </p:custDataLst>
    <p:extLst>
      <p:ext uri="{BB962C8B-B14F-4D97-AF65-F5344CB8AC3E}">
        <p14:creationId xmlns:p14="http://schemas.microsoft.com/office/powerpoint/2010/main" val="96567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Tételmondat, kulcsszó</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5</a:t>
            </a:fld>
            <a:endParaRPr lang="hu-HU" dirty="0"/>
          </a:p>
        </p:txBody>
      </p:sp>
      <p:sp>
        <p:nvSpPr>
          <p:cNvPr id="5" name="Szövegdoboz 4"/>
          <p:cNvSpPr txBox="1"/>
          <p:nvPr/>
        </p:nvSpPr>
        <p:spPr>
          <a:xfrm>
            <a:off x="467544" y="1906347"/>
            <a:ext cx="4752528" cy="3016210"/>
          </a:xfrm>
          <a:prstGeom prst="rect">
            <a:avLst/>
          </a:prstGeom>
          <a:noFill/>
        </p:spPr>
        <p:txBody>
          <a:bodyPr wrap="square" rtlCol="0">
            <a:spAutoFit/>
          </a:bodyPr>
          <a:lstStyle/>
          <a:p>
            <a:pPr>
              <a:spcAft>
                <a:spcPts val="600"/>
              </a:spcAft>
            </a:pPr>
            <a:r>
              <a:rPr lang="hu-HU" sz="2000" u="sng" dirty="0" smtClean="0"/>
              <a:t>Hogyan lehet felismerni a tételmondatot?</a:t>
            </a:r>
          </a:p>
          <a:p>
            <a:pPr marL="285750" indent="-285750">
              <a:spcAft>
                <a:spcPts val="600"/>
              </a:spcAft>
              <a:buFont typeface="Arial" pitchFamily="34" charset="0"/>
              <a:buChar char="•"/>
            </a:pPr>
            <a:r>
              <a:rPr lang="hu-HU" sz="2000" dirty="0" smtClean="0"/>
              <a:t>Összefoglalja a lényeget</a:t>
            </a:r>
          </a:p>
          <a:p>
            <a:pPr marL="285750" indent="-285750">
              <a:spcAft>
                <a:spcPts val="600"/>
              </a:spcAft>
              <a:buFont typeface="Arial" pitchFamily="34" charset="0"/>
              <a:buChar char="•"/>
            </a:pPr>
            <a:r>
              <a:rPr lang="hu-HU" sz="2000" dirty="0" smtClean="0"/>
              <a:t>Nem közöl minden információt</a:t>
            </a:r>
          </a:p>
          <a:p>
            <a:pPr marL="285750" indent="-285750">
              <a:spcAft>
                <a:spcPts val="600"/>
              </a:spcAft>
              <a:buFont typeface="Arial" pitchFamily="34" charset="0"/>
              <a:buChar char="•"/>
            </a:pPr>
            <a:r>
              <a:rPr lang="hu-HU" sz="2000" dirty="0" smtClean="0"/>
              <a:t>Lehet indítómondat, vagy csattanó</a:t>
            </a:r>
          </a:p>
          <a:p>
            <a:pPr marL="285750" indent="-285750">
              <a:spcAft>
                <a:spcPts val="600"/>
              </a:spcAft>
              <a:buFont typeface="Arial" pitchFamily="34" charset="0"/>
              <a:buChar char="•"/>
            </a:pPr>
            <a:r>
              <a:rPr lang="hu-HU" sz="2000" dirty="0" smtClean="0"/>
              <a:t>Használhatod vázlatpontként, </a:t>
            </a:r>
            <a:br>
              <a:rPr lang="hu-HU" sz="2000" dirty="0" smtClean="0"/>
            </a:br>
            <a:r>
              <a:rPr lang="hu-HU" sz="2000" dirty="0" smtClean="0"/>
              <a:t>de célszerű kiegészíteni</a:t>
            </a:r>
          </a:p>
          <a:p>
            <a:pPr marL="285750" indent="-285750">
              <a:spcAft>
                <a:spcPts val="600"/>
              </a:spcAft>
              <a:buFont typeface="Arial" pitchFamily="34" charset="0"/>
              <a:buChar char="•"/>
            </a:pPr>
            <a:r>
              <a:rPr lang="hu-HU" sz="2000" dirty="0" smtClean="0"/>
              <a:t>Megfogalmazása tömör</a:t>
            </a:r>
          </a:p>
          <a:p>
            <a:pPr marL="285750" indent="-285750">
              <a:spcAft>
                <a:spcPts val="600"/>
              </a:spcAft>
              <a:buFont typeface="Arial" pitchFamily="34" charset="0"/>
              <a:buChar char="•"/>
            </a:pPr>
            <a:r>
              <a:rPr lang="hu-HU" sz="2000" dirty="0" smtClean="0"/>
              <a:t>Nem tartalmaz utalószavakat</a:t>
            </a:r>
            <a:endParaRPr lang="hu-HU"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679"/>
          <a:stretch/>
        </p:blipFill>
        <p:spPr bwMode="auto">
          <a:xfrm>
            <a:off x="5523275" y="1777876"/>
            <a:ext cx="3259715" cy="3273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églalap 5"/>
          <p:cNvSpPr/>
          <p:nvPr/>
        </p:nvSpPr>
        <p:spPr>
          <a:xfrm>
            <a:off x="467544" y="5157192"/>
            <a:ext cx="8315446" cy="1015663"/>
          </a:xfrm>
          <a:prstGeom prst="rect">
            <a:avLst/>
          </a:prstGeom>
        </p:spPr>
        <p:txBody>
          <a:bodyPr wrap="square">
            <a:spAutoFit/>
          </a:bodyPr>
          <a:lstStyle/>
          <a:p>
            <a:r>
              <a:rPr lang="hu-HU" sz="2000" u="sng" dirty="0"/>
              <a:t>Kulcsszó: </a:t>
            </a:r>
            <a:endParaRPr lang="hu-HU" sz="2000" u="sng" dirty="0" smtClean="0"/>
          </a:p>
          <a:p>
            <a:r>
              <a:rPr lang="hu-HU" sz="2000" dirty="0" smtClean="0"/>
              <a:t>A </a:t>
            </a:r>
            <a:r>
              <a:rPr lang="hu-HU" sz="2000" dirty="0"/>
              <a:t>szöveg legfontosabb szavai. Onnan lehet felismerni őket, hogy nélkülük a szöveg már nem értelmes. </a:t>
            </a:r>
            <a:r>
              <a:rPr lang="hu-HU" sz="2000" dirty="0" smtClean="0"/>
              <a:t>Segítségükkel nagyobb részek is eszedbe jutnak.</a:t>
            </a:r>
            <a:endParaRPr lang="hu-HU" sz="2000" dirty="0"/>
          </a:p>
        </p:txBody>
      </p:sp>
    </p:spTree>
    <p:custDataLst>
      <p:tags r:id="rId1"/>
    </p:custDataLst>
    <p:extLst>
      <p:ext uri="{BB962C8B-B14F-4D97-AF65-F5344CB8AC3E}">
        <p14:creationId xmlns:p14="http://schemas.microsoft.com/office/powerpoint/2010/main" val="2168952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Tételmondat és kulcsszavak</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6</a:t>
            </a:fld>
            <a:endParaRPr lang="hu-HU"/>
          </a:p>
        </p:txBody>
      </p:sp>
      <p:sp>
        <p:nvSpPr>
          <p:cNvPr id="5" name="Szövegdoboz 4"/>
          <p:cNvSpPr txBox="1"/>
          <p:nvPr/>
        </p:nvSpPr>
        <p:spPr>
          <a:xfrm>
            <a:off x="539552" y="1995512"/>
            <a:ext cx="3600400" cy="4385816"/>
          </a:xfrm>
          <a:prstGeom prst="rect">
            <a:avLst/>
          </a:prstGeom>
          <a:solidFill>
            <a:schemeClr val="bg1">
              <a:alpha val="40000"/>
            </a:schemeClr>
          </a:solidFill>
          <a:ln w="19050">
            <a:solidFill>
              <a:schemeClr val="accent1"/>
            </a:solidFill>
          </a:ln>
        </p:spPr>
        <p:txBody>
          <a:bodyPr wrap="square" rtlCol="0">
            <a:spAutoFit/>
          </a:bodyPr>
          <a:lstStyle/>
          <a:p>
            <a:pPr algn="just">
              <a:lnSpc>
                <a:spcPct val="150000"/>
              </a:lnSpc>
            </a:pPr>
            <a:r>
              <a:rPr lang="hu-HU" sz="1400" dirty="0" smtClean="0"/>
              <a:t>A délelőtt elég hosszú az iskolában, elég sokat kell ülni, nem csoda, ha esetleg </a:t>
            </a:r>
            <a:r>
              <a:rPr lang="hu-HU" sz="1400" b="1" dirty="0" smtClean="0">
                <a:solidFill>
                  <a:srgbClr val="0070C0"/>
                </a:solidFill>
              </a:rPr>
              <a:t>elfáradsz</a:t>
            </a:r>
            <a:r>
              <a:rPr lang="hu-HU" sz="1400" dirty="0" smtClean="0"/>
              <a:t>. </a:t>
            </a:r>
            <a:r>
              <a:rPr lang="hu-HU" sz="1400" b="1" u="sng" dirty="0" smtClean="0">
                <a:solidFill>
                  <a:srgbClr val="FF0000"/>
                </a:solidFill>
              </a:rPr>
              <a:t>A délutáni tanulást </a:t>
            </a:r>
            <a:r>
              <a:rPr lang="hu-HU" sz="1400" dirty="0" smtClean="0"/>
              <a:t>viszont </a:t>
            </a:r>
            <a:r>
              <a:rPr lang="hu-HU" sz="1400" b="1" u="sng" dirty="0" smtClean="0">
                <a:solidFill>
                  <a:srgbClr val="FF0000"/>
                </a:solidFill>
              </a:rPr>
              <a:t>frissen érdemes elkezdeni</a:t>
            </a:r>
            <a:r>
              <a:rPr lang="hu-HU" sz="1400" dirty="0" smtClean="0"/>
              <a:t>, ezért tanítás után szükséged van egy kis </a:t>
            </a:r>
            <a:r>
              <a:rPr lang="hu-HU" sz="1400" b="1" dirty="0">
                <a:solidFill>
                  <a:srgbClr val="0070C0"/>
                </a:solidFill>
              </a:rPr>
              <a:t>kikapcsolódás</a:t>
            </a:r>
            <a:r>
              <a:rPr lang="hu-HU" sz="1400" dirty="0" smtClean="0"/>
              <a:t>ra. Legjobb az önfeledt játék társaiddal, de ha erre nincs lehetőséged, magadnak kell kitalálnod, hogyan kerülsz ismét </a:t>
            </a:r>
            <a:r>
              <a:rPr lang="hu-HU" sz="1400" b="1" dirty="0">
                <a:solidFill>
                  <a:srgbClr val="0070C0"/>
                </a:solidFill>
              </a:rPr>
              <a:t>tanulásra alkalmas állapotba</a:t>
            </a:r>
            <a:r>
              <a:rPr lang="hu-HU" sz="1400" dirty="0" smtClean="0"/>
              <a:t>. Nem javasolható a számítógépes játék, a tévézés, vagy az olvasás sem, mert ezek is a tudatodat terhelik, inkább </a:t>
            </a:r>
            <a:r>
              <a:rPr lang="hu-HU" sz="1400" b="1" dirty="0">
                <a:solidFill>
                  <a:srgbClr val="0070C0"/>
                </a:solidFill>
              </a:rPr>
              <a:t>fizikai terhelés</a:t>
            </a:r>
            <a:r>
              <a:rPr lang="hu-HU" sz="1400" dirty="0" smtClean="0"/>
              <a:t>sel járó tevékenységeket, vagy </a:t>
            </a:r>
            <a:r>
              <a:rPr lang="hu-HU" sz="1200" dirty="0"/>
              <a:t>lazító,</a:t>
            </a:r>
            <a:r>
              <a:rPr lang="hu-HU" sz="1400" b="1" dirty="0">
                <a:solidFill>
                  <a:srgbClr val="0070C0"/>
                </a:solidFill>
              </a:rPr>
              <a:t> pihentető gyakorlatok</a:t>
            </a:r>
            <a:r>
              <a:rPr lang="hu-HU" sz="1400" dirty="0" smtClean="0"/>
              <a:t>at válassz. Alakítsd ki magadnak pihenési szokásaidat!</a:t>
            </a:r>
            <a:endParaRPr lang="hu-HU" sz="1400" dirty="0"/>
          </a:p>
        </p:txBody>
      </p:sp>
      <p:sp>
        <p:nvSpPr>
          <p:cNvPr id="6" name="Szövegdoboz 5"/>
          <p:cNvSpPr txBox="1"/>
          <p:nvPr/>
        </p:nvSpPr>
        <p:spPr>
          <a:xfrm>
            <a:off x="4932040" y="2818814"/>
            <a:ext cx="3744416" cy="2739211"/>
          </a:xfrm>
          <a:prstGeom prst="rect">
            <a:avLst/>
          </a:prstGeom>
          <a:noFill/>
        </p:spPr>
        <p:txBody>
          <a:bodyPr wrap="square" rtlCol="0">
            <a:spAutoFit/>
          </a:bodyPr>
          <a:lstStyle/>
          <a:p>
            <a:r>
              <a:rPr lang="hu-HU" b="1" u="sng" dirty="0" smtClean="0">
                <a:solidFill>
                  <a:srgbClr val="FF0000"/>
                </a:solidFill>
              </a:rPr>
              <a:t>Tételmondat:</a:t>
            </a:r>
          </a:p>
          <a:p>
            <a:pPr>
              <a:spcAft>
                <a:spcPts val="1200"/>
              </a:spcAft>
            </a:pPr>
            <a:r>
              <a:rPr lang="hu-HU" dirty="0" smtClean="0">
                <a:solidFill>
                  <a:srgbClr val="FF0000"/>
                </a:solidFill>
              </a:rPr>
              <a:t>A délutáni tanulást frissen érdemes elkezdeni.</a:t>
            </a:r>
          </a:p>
          <a:p>
            <a:r>
              <a:rPr lang="hu-HU" b="1" u="sng" dirty="0" smtClean="0">
                <a:solidFill>
                  <a:srgbClr val="0070C0"/>
                </a:solidFill>
              </a:rPr>
              <a:t>Kulcsszavak:</a:t>
            </a:r>
          </a:p>
          <a:p>
            <a:pPr marL="285750" indent="-285750">
              <a:buFont typeface="Calibri" pitchFamily="34" charset="0"/>
              <a:buChar char="—"/>
            </a:pPr>
            <a:r>
              <a:rPr lang="hu-HU" dirty="0" smtClean="0">
                <a:solidFill>
                  <a:srgbClr val="0070C0"/>
                </a:solidFill>
              </a:rPr>
              <a:t>Elfárad</a:t>
            </a:r>
          </a:p>
          <a:p>
            <a:pPr marL="285750" indent="-285750">
              <a:buFont typeface="Calibri" pitchFamily="34" charset="0"/>
              <a:buChar char="—"/>
            </a:pPr>
            <a:r>
              <a:rPr lang="hu-HU" dirty="0" smtClean="0">
                <a:solidFill>
                  <a:srgbClr val="0070C0"/>
                </a:solidFill>
              </a:rPr>
              <a:t>Kikapcsolódás</a:t>
            </a:r>
          </a:p>
          <a:p>
            <a:pPr marL="285750" indent="-285750">
              <a:buFont typeface="Calibri" pitchFamily="34" charset="0"/>
              <a:buChar char="—"/>
            </a:pPr>
            <a:r>
              <a:rPr lang="hu-HU" dirty="0" smtClean="0">
                <a:solidFill>
                  <a:srgbClr val="0070C0"/>
                </a:solidFill>
              </a:rPr>
              <a:t>Tanulásra alkalmas állapot</a:t>
            </a:r>
          </a:p>
          <a:p>
            <a:pPr marL="285750" indent="-285750">
              <a:buFont typeface="Calibri" pitchFamily="34" charset="0"/>
              <a:buChar char="—"/>
            </a:pPr>
            <a:r>
              <a:rPr lang="hu-HU" dirty="0" smtClean="0">
                <a:solidFill>
                  <a:srgbClr val="0070C0"/>
                </a:solidFill>
              </a:rPr>
              <a:t>Fizikai terhelés</a:t>
            </a:r>
          </a:p>
          <a:p>
            <a:pPr marL="285750" indent="-285750">
              <a:buFont typeface="Calibri" pitchFamily="34" charset="0"/>
              <a:buChar char="—"/>
            </a:pPr>
            <a:r>
              <a:rPr lang="hu-HU" dirty="0" smtClean="0">
                <a:solidFill>
                  <a:srgbClr val="0070C0"/>
                </a:solidFill>
              </a:rPr>
              <a:t>Pihentető gyakorlat</a:t>
            </a:r>
            <a:endParaRPr lang="hu-HU" dirty="0">
              <a:solidFill>
                <a:srgbClr val="0070C0"/>
              </a:solidFill>
            </a:endParaRPr>
          </a:p>
        </p:txBody>
      </p:sp>
      <p:sp>
        <p:nvSpPr>
          <p:cNvPr id="7" name="Szövegdoboz 6"/>
          <p:cNvSpPr txBox="1"/>
          <p:nvPr/>
        </p:nvSpPr>
        <p:spPr>
          <a:xfrm>
            <a:off x="683568" y="1444714"/>
            <a:ext cx="7776864" cy="400110"/>
          </a:xfrm>
          <a:prstGeom prst="rect">
            <a:avLst/>
          </a:prstGeom>
          <a:noFill/>
        </p:spPr>
        <p:txBody>
          <a:bodyPr wrap="square" rtlCol="0">
            <a:spAutoFit/>
          </a:bodyPr>
          <a:lstStyle/>
          <a:p>
            <a:pPr algn="ctr"/>
            <a:r>
              <a:rPr lang="hu-HU" sz="2000" b="1" dirty="0" smtClean="0"/>
              <a:t>Figyeld meg az óra elején olvasott szöveg tételmondatát és kulcsszavait!</a:t>
            </a:r>
          </a:p>
        </p:txBody>
      </p:sp>
    </p:spTree>
    <p:custDataLst>
      <p:tags r:id="rId1"/>
    </p:custDataLst>
    <p:extLst>
      <p:ext uri="{BB962C8B-B14F-4D97-AF65-F5344CB8AC3E}">
        <p14:creationId xmlns:p14="http://schemas.microsoft.com/office/powerpoint/2010/main" val="3341365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Ki tudná a szöveget elmondani?</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7</a:t>
            </a:fld>
            <a:endParaRPr lang="hu-HU"/>
          </a:p>
        </p:txBody>
      </p:sp>
      <p:sp>
        <p:nvSpPr>
          <p:cNvPr id="6" name="Téglalap 5"/>
          <p:cNvSpPr/>
          <p:nvPr/>
        </p:nvSpPr>
        <p:spPr>
          <a:xfrm>
            <a:off x="465729" y="3068960"/>
            <a:ext cx="8208912" cy="2123658"/>
          </a:xfrm>
          <a:prstGeom prst="rect">
            <a:avLst/>
          </a:prstGeom>
        </p:spPr>
        <p:txBody>
          <a:bodyPr wrap="square">
            <a:spAutoFit/>
          </a:bodyPr>
          <a:lstStyle/>
          <a:p>
            <a:pPr>
              <a:spcAft>
                <a:spcPts val="1200"/>
              </a:spcAft>
            </a:pPr>
            <a:r>
              <a:rPr lang="hu-HU" sz="2800" b="1" dirty="0">
                <a:solidFill>
                  <a:srgbClr val="FF0000"/>
                </a:solidFill>
              </a:rPr>
              <a:t>A délutáni tanulást frissen érdemes elkezdeni</a:t>
            </a:r>
            <a:r>
              <a:rPr lang="hu-HU" sz="2800" b="1" dirty="0" smtClean="0">
                <a:solidFill>
                  <a:srgbClr val="FF0000"/>
                </a:solidFill>
              </a:rPr>
              <a:t>.</a:t>
            </a:r>
          </a:p>
          <a:p>
            <a:r>
              <a:rPr lang="hu-HU" sz="2800" b="1" dirty="0" smtClean="0">
                <a:solidFill>
                  <a:srgbClr val="0070C0"/>
                </a:solidFill>
              </a:rPr>
              <a:t>Elfárad </a:t>
            </a:r>
            <a:r>
              <a:rPr lang="hu-HU" sz="2800" b="1" dirty="0" smtClean="0">
                <a:solidFill>
                  <a:srgbClr val="0070C0"/>
                </a:solidFill>
                <a:sym typeface="Wingdings" pitchFamily="2" charset="2"/>
              </a:rPr>
              <a:t></a:t>
            </a:r>
            <a:r>
              <a:rPr lang="hu-HU" sz="2800" b="1" dirty="0" smtClean="0">
                <a:solidFill>
                  <a:srgbClr val="0070C0"/>
                </a:solidFill>
              </a:rPr>
              <a:t>Kikapcsolódás </a:t>
            </a:r>
            <a:r>
              <a:rPr lang="hu-HU" sz="2800" b="1" dirty="0" smtClean="0">
                <a:solidFill>
                  <a:srgbClr val="0070C0"/>
                </a:solidFill>
                <a:sym typeface="Wingdings" pitchFamily="2" charset="2"/>
              </a:rPr>
              <a:t></a:t>
            </a:r>
            <a:r>
              <a:rPr lang="hu-HU" sz="2800" b="1" dirty="0" smtClean="0">
                <a:solidFill>
                  <a:srgbClr val="0070C0"/>
                </a:solidFill>
              </a:rPr>
              <a:t>Tanulásra </a:t>
            </a:r>
            <a:r>
              <a:rPr lang="hu-HU" sz="2800" b="1" dirty="0">
                <a:solidFill>
                  <a:srgbClr val="0070C0"/>
                </a:solidFill>
              </a:rPr>
              <a:t>alkalmas </a:t>
            </a:r>
            <a:r>
              <a:rPr lang="hu-HU" sz="2800" b="1" dirty="0" smtClean="0">
                <a:solidFill>
                  <a:srgbClr val="0070C0"/>
                </a:solidFill>
              </a:rPr>
              <a:t>állapot</a:t>
            </a:r>
          </a:p>
          <a:p>
            <a:pPr>
              <a:spcBef>
                <a:spcPts val="600"/>
              </a:spcBef>
              <a:spcAft>
                <a:spcPts val="600"/>
              </a:spcAft>
            </a:pPr>
            <a:r>
              <a:rPr lang="hu-HU" sz="2800" b="1" dirty="0" smtClean="0">
                <a:solidFill>
                  <a:srgbClr val="0070C0"/>
                </a:solidFill>
                <a:sym typeface="Wingdings 3"/>
              </a:rPr>
              <a:t>			</a:t>
            </a:r>
            <a:endParaRPr lang="hu-HU" sz="2800" b="1" dirty="0">
              <a:solidFill>
                <a:srgbClr val="0070C0"/>
              </a:solidFill>
            </a:endParaRPr>
          </a:p>
          <a:p>
            <a:r>
              <a:rPr lang="hu-HU" sz="2800" b="1" dirty="0">
                <a:solidFill>
                  <a:srgbClr val="0070C0"/>
                </a:solidFill>
              </a:rPr>
              <a:t>Fizikai </a:t>
            </a:r>
            <a:r>
              <a:rPr lang="hu-HU" sz="2800" b="1" dirty="0" smtClean="0">
                <a:solidFill>
                  <a:srgbClr val="0070C0"/>
                </a:solidFill>
              </a:rPr>
              <a:t>terhelés	Pihentető gyakorlat</a:t>
            </a:r>
            <a:endParaRPr lang="hu-HU" sz="2800" b="1" dirty="0">
              <a:solidFill>
                <a:srgbClr val="FF0000"/>
              </a:solidFill>
            </a:endParaRPr>
          </a:p>
        </p:txBody>
      </p:sp>
      <p:sp>
        <p:nvSpPr>
          <p:cNvPr id="7" name="Szövegdoboz 6"/>
          <p:cNvSpPr txBox="1"/>
          <p:nvPr/>
        </p:nvSpPr>
        <p:spPr>
          <a:xfrm>
            <a:off x="753761" y="1699013"/>
            <a:ext cx="7632848" cy="461665"/>
          </a:xfrm>
          <a:prstGeom prst="rect">
            <a:avLst/>
          </a:prstGeom>
          <a:noFill/>
        </p:spPr>
        <p:txBody>
          <a:bodyPr wrap="square" rtlCol="0">
            <a:spAutoFit/>
          </a:bodyPr>
          <a:lstStyle/>
          <a:p>
            <a:pPr algn="ctr"/>
            <a:r>
              <a:rPr lang="hu-HU" sz="2400" b="1" dirty="0" smtClean="0"/>
              <a:t>Nem a szavakra kell  figyelned, hanem a tartalomra</a:t>
            </a:r>
            <a:r>
              <a:rPr lang="hu-HU" sz="2400" b="1" dirty="0"/>
              <a:t>!</a:t>
            </a:r>
          </a:p>
        </p:txBody>
      </p:sp>
    </p:spTree>
    <p:custDataLst>
      <p:tags r:id="rId1"/>
    </p:custDataLst>
    <p:extLst>
      <p:ext uri="{BB962C8B-B14F-4D97-AF65-F5344CB8AC3E}">
        <p14:creationId xmlns:p14="http://schemas.microsoft.com/office/powerpoint/2010/main" val="2614483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Összefoglalás, gyakorlat</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8</a:t>
            </a:fld>
            <a:endParaRPr lang="hu-HU"/>
          </a:p>
        </p:txBody>
      </p:sp>
      <p:sp>
        <p:nvSpPr>
          <p:cNvPr id="5" name="Szövegdoboz 4"/>
          <p:cNvSpPr txBox="1"/>
          <p:nvPr/>
        </p:nvSpPr>
        <p:spPr>
          <a:xfrm>
            <a:off x="1979712" y="2636912"/>
            <a:ext cx="5400600" cy="1728192"/>
          </a:xfrm>
          <a:prstGeom prst="rect">
            <a:avLst/>
          </a:prstGeom>
          <a:noFill/>
        </p:spPr>
        <p:txBody>
          <a:bodyPr wrap="square" numCol="2" rtlCol="0">
            <a:noAutofit/>
          </a:bodyPr>
          <a:lstStyle/>
          <a:p>
            <a:pPr marL="285750" indent="-285750">
              <a:buFont typeface="Arial" pitchFamily="34" charset="0"/>
              <a:buChar char="•"/>
            </a:pPr>
            <a:r>
              <a:rPr lang="hu-HU" dirty="0"/>
              <a:t>Focizás</a:t>
            </a:r>
          </a:p>
          <a:p>
            <a:pPr marL="285750" indent="-285750">
              <a:buFont typeface="Arial" pitchFamily="34" charset="0"/>
              <a:buChar char="•"/>
            </a:pPr>
            <a:r>
              <a:rPr lang="hu-HU" dirty="0"/>
              <a:t>Séta a mamához</a:t>
            </a:r>
          </a:p>
          <a:p>
            <a:pPr marL="285750" indent="-285750">
              <a:buFont typeface="Arial" pitchFamily="34" charset="0"/>
              <a:buChar char="•"/>
            </a:pPr>
            <a:r>
              <a:rPr lang="hu-HU" dirty="0"/>
              <a:t>Rendrakás</a:t>
            </a:r>
          </a:p>
          <a:p>
            <a:pPr marL="285750" indent="-285750">
              <a:buFont typeface="Arial" pitchFamily="34" charset="0"/>
              <a:buChar char="•"/>
            </a:pPr>
            <a:r>
              <a:rPr lang="hu-HU" dirty="0"/>
              <a:t>Olvasás</a:t>
            </a:r>
          </a:p>
          <a:p>
            <a:pPr marL="285750" indent="-285750">
              <a:buFont typeface="Arial" pitchFamily="34" charset="0"/>
              <a:buChar char="•"/>
            </a:pPr>
            <a:r>
              <a:rPr lang="hu-HU" dirty="0"/>
              <a:t>Játék a kutyával</a:t>
            </a:r>
          </a:p>
          <a:p>
            <a:pPr marL="285750" indent="-285750">
              <a:buFont typeface="Arial" pitchFamily="34" charset="0"/>
              <a:buChar char="•"/>
            </a:pPr>
            <a:r>
              <a:rPr lang="hu-HU" dirty="0"/>
              <a:t>Tömegsport</a:t>
            </a:r>
          </a:p>
          <a:p>
            <a:pPr marL="285750" indent="-285750">
              <a:buFont typeface="Arial" pitchFamily="34" charset="0"/>
              <a:buChar char="•"/>
            </a:pPr>
            <a:r>
              <a:rPr lang="hu-HU" dirty="0" err="1"/>
              <a:t>Facebook</a:t>
            </a:r>
            <a:endParaRPr lang="hu-HU" dirty="0"/>
          </a:p>
          <a:p>
            <a:pPr marL="285750" indent="-285750">
              <a:buFont typeface="Arial" pitchFamily="34" charset="0"/>
              <a:buChar char="•"/>
            </a:pPr>
            <a:r>
              <a:rPr lang="hu-HU" dirty="0"/>
              <a:t>Szellőztetés</a:t>
            </a:r>
          </a:p>
          <a:p>
            <a:pPr marL="285750" indent="-285750">
              <a:buFont typeface="Arial" pitchFamily="34" charset="0"/>
              <a:buChar char="•"/>
            </a:pPr>
            <a:r>
              <a:rPr lang="hu-HU" dirty="0"/>
              <a:t>Tévézés</a:t>
            </a:r>
          </a:p>
          <a:p>
            <a:pPr marL="285750" indent="-285750">
              <a:buFont typeface="Arial" pitchFamily="34" charset="0"/>
              <a:buChar char="•"/>
            </a:pPr>
            <a:r>
              <a:rPr lang="hu-HU" dirty="0"/>
              <a:t>Barát meglátogatása</a:t>
            </a:r>
          </a:p>
          <a:p>
            <a:pPr marL="285750" indent="-285750">
              <a:buFont typeface="Arial" pitchFamily="34" charset="0"/>
              <a:buChar char="•"/>
            </a:pPr>
            <a:r>
              <a:rPr lang="hu-HU" dirty="0"/>
              <a:t>Biciklizés</a:t>
            </a:r>
          </a:p>
          <a:p>
            <a:pPr marL="285750" indent="-285750">
              <a:buFont typeface="Arial" pitchFamily="34" charset="0"/>
              <a:buChar char="•"/>
            </a:pPr>
            <a:r>
              <a:rPr lang="hu-HU" dirty="0"/>
              <a:t>Saját ötleted?</a:t>
            </a:r>
          </a:p>
        </p:txBody>
      </p:sp>
      <p:sp>
        <p:nvSpPr>
          <p:cNvPr id="6" name="Téglalap 5"/>
          <p:cNvSpPr/>
          <p:nvPr/>
        </p:nvSpPr>
        <p:spPr>
          <a:xfrm>
            <a:off x="1979712" y="1673927"/>
            <a:ext cx="5006627" cy="461665"/>
          </a:xfrm>
          <a:prstGeom prst="rect">
            <a:avLst/>
          </a:prstGeom>
        </p:spPr>
        <p:txBody>
          <a:bodyPr wrap="none">
            <a:spAutoFit/>
          </a:bodyPr>
          <a:lstStyle/>
          <a:p>
            <a:r>
              <a:rPr lang="hu-HU" sz="2400" b="1" dirty="0"/>
              <a:t>Mit javasolsz a délutáni tanulás előtt?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2135592"/>
            <a:ext cx="1296144" cy="811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3114629"/>
            <a:ext cx="1296144" cy="841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6" y="4149080"/>
            <a:ext cx="1295178" cy="864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822" y="5229201"/>
            <a:ext cx="1294902" cy="864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4857" y="2135592"/>
            <a:ext cx="1081999" cy="811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2107" y="3114628"/>
            <a:ext cx="1084749" cy="841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311" y="4149081"/>
            <a:ext cx="1081035" cy="864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4857" y="5229201"/>
            <a:ext cx="1084750" cy="86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Kép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9898" y="4149081"/>
            <a:ext cx="1173868" cy="188119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12403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Memóriajáték</a:t>
            </a:r>
            <a:endParaRPr lang="hu-HU" dirty="0"/>
          </a:p>
        </p:txBody>
      </p:sp>
      <p:sp>
        <p:nvSpPr>
          <p:cNvPr id="3" name="Élőláb helye 2"/>
          <p:cNvSpPr>
            <a:spLocks noGrp="1"/>
          </p:cNvSpPr>
          <p:nvPr>
            <p:ph type="ftr" sz="quarter" idx="11"/>
          </p:nvPr>
        </p:nvSpPr>
        <p:spPr/>
        <p:txBody>
          <a:bodyPr/>
          <a:lstStyle/>
          <a:p>
            <a:r>
              <a:rPr lang="hu-HU" smtClean="0"/>
              <a:t>Készítette: Sági Lajos</a:t>
            </a:r>
            <a:endParaRPr lang="hu-HU"/>
          </a:p>
        </p:txBody>
      </p:sp>
      <p:sp>
        <p:nvSpPr>
          <p:cNvPr id="4" name="Dia számának helye 3"/>
          <p:cNvSpPr>
            <a:spLocks noGrp="1"/>
          </p:cNvSpPr>
          <p:nvPr>
            <p:ph type="sldNum" sz="quarter" idx="12"/>
          </p:nvPr>
        </p:nvSpPr>
        <p:spPr/>
        <p:txBody>
          <a:bodyPr/>
          <a:lstStyle/>
          <a:p>
            <a:fld id="{D1DFA059-E51A-4607-8A07-ACFBBE895161}" type="slidenum">
              <a:rPr lang="hu-HU" smtClean="0"/>
              <a:t>9</a:t>
            </a:fld>
            <a:endParaRPr lang="hu-HU"/>
          </a:p>
        </p:txBody>
      </p:sp>
      <p:sp>
        <p:nvSpPr>
          <p:cNvPr id="5" name="Szövegdoboz 4"/>
          <p:cNvSpPr txBox="1"/>
          <p:nvPr/>
        </p:nvSpPr>
        <p:spPr>
          <a:xfrm>
            <a:off x="1073253" y="1628800"/>
            <a:ext cx="6984776" cy="1938992"/>
          </a:xfrm>
          <a:prstGeom prst="rect">
            <a:avLst/>
          </a:prstGeom>
          <a:noFill/>
        </p:spPr>
        <p:txBody>
          <a:bodyPr wrap="square" rtlCol="0">
            <a:spAutoFit/>
          </a:bodyPr>
          <a:lstStyle/>
          <a:p>
            <a:pPr algn="ctr"/>
            <a:r>
              <a:rPr lang="hu-HU" sz="2000" dirty="0" smtClean="0"/>
              <a:t>Álljunk körbe, valaki újsággal beáll középre. Mindenki választ magának egy állatnevet, és ezt el is mondjuk. A középen álló megpróbálja megjegyezni mindet. Aki a játékot kezdi, mond egy állatnevet, és a középen álló megpróbál annak a vállára ütni, mielőtt az egy másik állatnevet mondana. Ha sikerül helyet cserélhet a lassú tanulóval.</a:t>
            </a:r>
            <a:endParaRPr lang="hu-HU" sz="20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66" y="3786593"/>
            <a:ext cx="3333750" cy="2343150"/>
          </a:xfrm>
          <a:prstGeom prst="rect">
            <a:avLst/>
          </a:prstGeom>
          <a:ln w="19050">
            <a:solidFill>
              <a:schemeClr val="accent6">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857930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Kemény kötés">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520</Words>
  <Application>Microsoft Office PowerPoint</Application>
  <PresentationFormat>Diavetítés a képernyőre (4:3 oldalarány)</PresentationFormat>
  <Paragraphs>79</Paragraphs>
  <Slides>9</Slides>
  <Notes>0</Notes>
  <HiddenSlides>1</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9</vt:i4>
      </vt:variant>
    </vt:vector>
  </HeadingPairs>
  <TitlesOfParts>
    <vt:vector size="14" baseType="lpstr">
      <vt:lpstr>Arial</vt:lpstr>
      <vt:lpstr>Calibri</vt:lpstr>
      <vt:lpstr>Wingdings</vt:lpstr>
      <vt:lpstr>Wingdings 3</vt:lpstr>
      <vt:lpstr>Office-téma</vt:lpstr>
      <vt:lpstr>A tanuláshoz szükséges belső állapot</vt:lpstr>
      <vt:lpstr>Előkészület - tanár</vt:lpstr>
      <vt:lpstr>Ismétlés</vt:lpstr>
      <vt:lpstr>Bevezetés</vt:lpstr>
      <vt:lpstr>Tételmondat, kulcsszó</vt:lpstr>
      <vt:lpstr>Tételmondat és kulcsszavak</vt:lpstr>
      <vt:lpstr>Ki tudná a szöveget elmondani?</vt:lpstr>
      <vt:lpstr>Összefoglalás, gyakorlat</vt:lpstr>
      <vt:lpstr>Memóriajáték</vt:lpstr>
    </vt:vector>
  </TitlesOfParts>
  <Company>S7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Tanulásmódszertan</dc:title>
  <dc:creator>Silent User</dc:creator>
  <cp:lastModifiedBy>Silent User</cp:lastModifiedBy>
  <cp:revision>34</cp:revision>
  <dcterms:created xsi:type="dcterms:W3CDTF">2014-07-01T15:37:39Z</dcterms:created>
  <dcterms:modified xsi:type="dcterms:W3CDTF">2015-04-15T18:44:34Z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E795567F-432E-4627-B62E-22633CADAE38</vt:lpwstr>
  </property>
  <property fmtid="{D5CDD505-2E9C-101B-9397-08002B2CF9AE}" pid="3" name="ArticulatePath">
    <vt:lpwstr>alap</vt:lpwstr>
  </property>
</Properties>
</file>