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rts/chart1.xml" ContentType="application/vnd.openxmlformats-officedocument.drawingml.chart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custDataLst>
    <p:tags r:id="rId16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endszergazda\Desktop\tanul&#225;sm&#243;dszertan\11.&#243;ra%20p&#243;kh&#225;l&#24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marker>
            <c:symbol val="none"/>
          </c:marker>
          <c:cat>
            <c:strRef>
              <c:f>'[11.óra pókháló.xlsx]Munka1'!$A$1:$A$19</c:f>
              <c:strCache>
                <c:ptCount val="19"/>
                <c:pt idx="0">
                  <c:v>1.</c:v>
                </c:pt>
                <c:pt idx="1">
                  <c:v>2.</c:v>
                </c:pt>
                <c:pt idx="2">
                  <c:v>3.</c:v>
                </c:pt>
                <c:pt idx="3">
                  <c:v>4.</c:v>
                </c:pt>
                <c:pt idx="4">
                  <c:v>5.</c:v>
                </c:pt>
                <c:pt idx="5">
                  <c:v>6.</c:v>
                </c:pt>
                <c:pt idx="6">
                  <c:v>7.</c:v>
                </c:pt>
                <c:pt idx="7">
                  <c:v>8.</c:v>
                </c:pt>
                <c:pt idx="8">
                  <c:v>9.</c:v>
                </c:pt>
                <c:pt idx="9">
                  <c:v>10.</c:v>
                </c:pt>
                <c:pt idx="10">
                  <c:v>11.</c:v>
                </c:pt>
                <c:pt idx="11">
                  <c:v>12.</c:v>
                </c:pt>
                <c:pt idx="12">
                  <c:v>13.</c:v>
                </c:pt>
                <c:pt idx="13">
                  <c:v>14.</c:v>
                </c:pt>
                <c:pt idx="14">
                  <c:v>15.</c:v>
                </c:pt>
                <c:pt idx="15">
                  <c:v>16.</c:v>
                </c:pt>
                <c:pt idx="16">
                  <c:v>17.</c:v>
                </c:pt>
                <c:pt idx="17">
                  <c:v>18.</c:v>
                </c:pt>
                <c:pt idx="18">
                  <c:v>19.</c:v>
                </c:pt>
              </c:strCache>
            </c:strRef>
          </c:cat>
          <c:val>
            <c:numRef>
              <c:f>'[11.óra pókháló.xlsx]Munka1'!$B$1:$B$19</c:f>
              <c:numCache>
                <c:formatCode>General</c:formatCode>
                <c:ptCount val="19"/>
                <c:pt idx="0">
                  <c:v>3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13</c:v>
                </c:pt>
                <c:pt idx="6">
                  <c:v>5</c:v>
                </c:pt>
                <c:pt idx="7">
                  <c:v>4</c:v>
                </c:pt>
                <c:pt idx="8">
                  <c:v>4</c:v>
                </c:pt>
                <c:pt idx="9">
                  <c:v>6</c:v>
                </c:pt>
                <c:pt idx="10">
                  <c:v>5</c:v>
                </c:pt>
                <c:pt idx="11">
                  <c:v>12</c:v>
                </c:pt>
                <c:pt idx="12">
                  <c:v>4</c:v>
                </c:pt>
                <c:pt idx="13">
                  <c:v>8</c:v>
                </c:pt>
                <c:pt idx="14">
                  <c:v>7</c:v>
                </c:pt>
                <c:pt idx="15">
                  <c:v>8</c:v>
                </c:pt>
                <c:pt idx="16">
                  <c:v>2</c:v>
                </c:pt>
                <c:pt idx="17">
                  <c:v>3</c:v>
                </c:pt>
                <c:pt idx="18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519232"/>
        <c:axId val="157556096"/>
      </c:radarChart>
      <c:catAx>
        <c:axId val="157519232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157556096"/>
        <c:crosses val="autoZero"/>
        <c:auto val="1"/>
        <c:lblAlgn val="ctr"/>
        <c:lblOffset val="100"/>
        <c:noMultiLvlLbl val="0"/>
      </c:catAx>
      <c:valAx>
        <c:axId val="157556096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5751923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A908B-797F-45E4-8A60-B76B57DFE598}" type="datetimeFigureOut">
              <a:rPr lang="hu-HU" smtClean="0"/>
              <a:t>2014.08.18.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973F2-0620-4507-8B88-57329C1F13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096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23B1A-641E-4187-A6AB-A429C074867E}" type="datetime1">
              <a:rPr lang="hu-HU" smtClean="0"/>
              <a:t>2014.08.18.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105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90D0-E304-446F-A291-2B03D4224E88}" type="datetime1">
              <a:rPr lang="hu-HU" smtClean="0"/>
              <a:t>2014.08.18.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954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1D7B-6BA9-456E-B418-182D5D81CB9D}" type="datetime1">
              <a:rPr lang="hu-HU" smtClean="0"/>
              <a:t>2014.08.18.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589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6EA7-99AB-4EE9-BD2E-381DF6AD77C4}" type="datetime1">
              <a:rPr lang="hu-HU" smtClean="0"/>
              <a:t>2014.08.18.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81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4D5D-5DA6-4FE4-9972-388A74C953C6}" type="datetime1">
              <a:rPr lang="hu-HU" smtClean="0"/>
              <a:t>2014.08.18.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817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52C1-1F13-4F5A-AADA-67B0390B3B56}" type="datetime1">
              <a:rPr lang="hu-HU" smtClean="0"/>
              <a:t>2014.08.18.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090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7C9E-52CD-49CF-BBDD-0487BA281576}" type="datetime1">
              <a:rPr lang="hu-HU" smtClean="0"/>
              <a:t>2014.08.18.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066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5ABE-696C-4123-B8F7-62BA3C451584}" type="datetime1">
              <a:rPr lang="hu-HU" smtClean="0"/>
              <a:t>2014.08.18.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289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FE3F-9C9F-48C6-B775-EB1CB1AFA7A6}" type="datetime1">
              <a:rPr lang="hu-HU" smtClean="0"/>
              <a:t>2014.08.18.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553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1A30-B2A4-4C59-B33C-B04BAFFF5210}" type="datetime1">
              <a:rPr lang="hu-HU" smtClean="0"/>
              <a:t>2014.08.18.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206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CE87-42DC-4BB0-9007-08D7E663081B}" type="datetime1">
              <a:rPr lang="hu-HU" smtClean="0"/>
              <a:t>2014.08.18.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793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horizontalScroll">
            <a:avLst>
              <a:gd name="adj" fmla="val 18100"/>
            </a:avLst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5C1BC-FC71-492E-B85B-5F71826823D5}" type="datetime1">
              <a:rPr lang="hu-HU" smtClean="0"/>
              <a:t>2014.08.18.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290690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Gyakorló óra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5/12</a:t>
            </a:r>
            <a:endParaRPr lang="hu-H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879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Előkészület – tanár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érdeklődési teszt kiértékelése</a:t>
            </a:r>
          </a:p>
          <a:p>
            <a:r>
              <a:rPr lang="hu-HU" dirty="0" smtClean="0"/>
              <a:t>Az önálló feladathoz a lapokat kinyomtatni</a:t>
            </a:r>
          </a:p>
          <a:p>
            <a:r>
              <a:rPr lang="hu-HU" dirty="0" smtClean="0"/>
              <a:t>Az óra végi játékhoz esetleg körbe rendezni az ülőhelyeket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2</a:t>
            </a:fld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501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A teszt értékelése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3</a:t>
            </a:fld>
            <a:endParaRPr lang="hu-HU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30620"/>
              </p:ext>
            </p:extLst>
          </p:nvPr>
        </p:nvGraphicFramePr>
        <p:xfrm>
          <a:off x="4283968" y="1556792"/>
          <a:ext cx="4460925" cy="442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539552" y="1844824"/>
            <a:ext cx="361094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dirty="0" smtClean="0"/>
              <a:t>Az érdeklődési köreiteket egy pókhálódiagramon fogjuk ábrázolni, aminek 19 ága a 19 érdeklődési kört jelenti. Ha nagyon nagy területet kapunk középen, akkor nagyon érdeklődő osztály vagyunk, ha nagyon kicsit, akkor érdektelenek. </a:t>
            </a:r>
          </a:p>
          <a:p>
            <a:pPr algn="r">
              <a:spcBef>
                <a:spcPts val="1800"/>
              </a:spcBef>
            </a:pPr>
            <a:r>
              <a:rPr lang="hu-HU" sz="2400" b="1" dirty="0" smtClean="0"/>
              <a:t>Nézzük az eredményeket!</a:t>
            </a:r>
            <a:endParaRPr lang="hu-HU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567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Szöveg a feladathoz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4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969059" y="1988840"/>
            <a:ext cx="7344816" cy="3139321"/>
          </a:xfrm>
          <a:prstGeom prst="rect">
            <a:avLst/>
          </a:prstGeom>
          <a:solidFill>
            <a:srgbClr val="FFFF00">
              <a:alpha val="20000"/>
            </a:srgb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452438" algn="just"/>
            <a:r>
              <a:rPr lang="hu-HU" dirty="0" smtClean="0"/>
              <a:t>Amikor a tankönyv szövegét olvasod, </a:t>
            </a:r>
            <a:r>
              <a:rPr lang="hu-HU" dirty="0"/>
              <a:t>k</a:t>
            </a:r>
            <a:r>
              <a:rPr lang="hu-HU" dirty="0" smtClean="0"/>
              <a:t>oncentrálj arra, hogy megtaláld azokat a szavakat, kifejezéseket, melyek a mondanivaló lényegét hordozzák. Szinte ízlelj meg minden szót, mennyire új, mennyire fontos, mi jut róla eszedbe, találkoztál-e már vele?! Dolgozhatsz kizárásos alapon is: ez a szó se fontos, ez sem, ez sem… és mi marad, marad-e valami? Ami valóban lényegbevágónak tűnik, emeld ki, húzd alá könyvedben. De még jobb, ha egy papírlapra vagy füzetedbe gyűjtöd ki őket. Sokan rendezik el úgy a kigyűjtött kifejezéseket, hogy azok mintegy vázként szolgálnak a feleléshez, vagy a témáról való beszámoláshoz. Ezt nevezzük </a:t>
            </a:r>
            <a:r>
              <a:rPr lang="hu-HU" dirty="0" err="1" smtClean="0"/>
              <a:t>kulcsszóvázlatnak</a:t>
            </a:r>
            <a:r>
              <a:rPr lang="hu-HU" dirty="0" smtClean="0"/>
              <a:t>. A kulcsszavakról eszedbe jutnak a részletek, és így folyamatosan tudsz beszélni a témáról.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2033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Feldolgozás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5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467544" y="1823339"/>
            <a:ext cx="43924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2438" algn="just"/>
            <a:r>
              <a:rPr lang="hu-HU" sz="1600" dirty="0" smtClean="0"/>
              <a:t>Amikor a tankönyv szövegét olvasod, </a:t>
            </a:r>
            <a:r>
              <a:rPr lang="hu-HU" sz="1600" b="1" dirty="0">
                <a:solidFill>
                  <a:srgbClr val="FF0000"/>
                </a:solidFill>
              </a:rPr>
              <a:t>k</a:t>
            </a:r>
            <a:r>
              <a:rPr lang="hu-HU" sz="1600" b="1" dirty="0" smtClean="0">
                <a:solidFill>
                  <a:srgbClr val="FF0000"/>
                </a:solidFill>
              </a:rPr>
              <a:t>oncentrálj arra, hogy megtaláld azokat a szavakat, kifejezéseket, melyek a mondanivaló lényegét hordozzák</a:t>
            </a:r>
            <a:r>
              <a:rPr lang="hu-HU" sz="1600" dirty="0" smtClean="0"/>
              <a:t>. Szinte </a:t>
            </a:r>
            <a:r>
              <a:rPr lang="hu-HU" sz="1600" b="1" dirty="0" smtClean="0">
                <a:solidFill>
                  <a:schemeClr val="tx2"/>
                </a:solidFill>
              </a:rPr>
              <a:t>ízlelj meg minden szót</a:t>
            </a:r>
            <a:r>
              <a:rPr lang="hu-HU" sz="1600" dirty="0" smtClean="0"/>
              <a:t>, mennyire új, mennyire fontos, mi jut róla eszedbe, találkoztál-e már vele?! </a:t>
            </a:r>
            <a:r>
              <a:rPr lang="hu-HU" sz="1600" b="1" dirty="0" smtClean="0">
                <a:solidFill>
                  <a:schemeClr val="tx2"/>
                </a:solidFill>
              </a:rPr>
              <a:t>Dolgozhatsz kizárásos alapon is</a:t>
            </a:r>
            <a:r>
              <a:rPr lang="hu-HU" sz="1600" dirty="0" smtClean="0"/>
              <a:t>: ez a szó se fontos, ez sem, ez sem… és mi marad, marad-e valami? Ami valóban lényegbevágónak tűnik, </a:t>
            </a:r>
            <a:r>
              <a:rPr lang="hu-HU" sz="1600" b="1" dirty="0" smtClean="0">
                <a:solidFill>
                  <a:schemeClr val="tx2"/>
                </a:solidFill>
              </a:rPr>
              <a:t>emeld ki</a:t>
            </a:r>
            <a:r>
              <a:rPr lang="hu-HU" sz="1600" dirty="0" smtClean="0"/>
              <a:t>, húzd alá könyvedben. De még jobb, ha egy papírlapra vagy füzetedbe </a:t>
            </a:r>
            <a:r>
              <a:rPr lang="hu-HU" sz="1600" b="1" dirty="0" smtClean="0">
                <a:solidFill>
                  <a:schemeClr val="tx2"/>
                </a:solidFill>
              </a:rPr>
              <a:t>gyűjtöd ki őket</a:t>
            </a:r>
            <a:r>
              <a:rPr lang="hu-HU" sz="1600" dirty="0" smtClean="0"/>
              <a:t>. Sokan </a:t>
            </a:r>
            <a:r>
              <a:rPr lang="hu-HU" sz="1600" b="1" dirty="0" smtClean="0">
                <a:solidFill>
                  <a:schemeClr val="tx2"/>
                </a:solidFill>
              </a:rPr>
              <a:t>rendezik el </a:t>
            </a:r>
            <a:r>
              <a:rPr lang="hu-HU" sz="1600" dirty="0" smtClean="0"/>
              <a:t>úgy a kigyűjtött kifejezéseket, hogy azok mintegy vázként szolgálnak a feleléshez, vagy a témáról való beszámoláshoz. Ezt nevezzük </a:t>
            </a:r>
            <a:r>
              <a:rPr lang="hu-HU" sz="1600" b="1" u="sng" dirty="0" err="1" smtClean="0">
                <a:solidFill>
                  <a:srgbClr val="00B050"/>
                </a:solidFill>
              </a:rPr>
              <a:t>kulcsszóvázlatnak</a:t>
            </a:r>
            <a:r>
              <a:rPr lang="hu-HU" sz="1600" dirty="0" smtClean="0"/>
              <a:t>. A kulcsszavakról eszedbe jutnak a részletek, és így folyamatosan tudsz beszélni a témáról.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5220072" y="1484784"/>
            <a:ext cx="35283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smtClean="0"/>
              <a:t>Tételmondat: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Koncentrálj </a:t>
            </a:r>
            <a:r>
              <a:rPr lang="hu-HU" b="1" dirty="0">
                <a:solidFill>
                  <a:srgbClr val="FF0000"/>
                </a:solidFill>
              </a:rPr>
              <a:t>arra, hogy megtaláld azokat a szavakat, kifejezéseket, melyek a mondanivaló lényegét </a:t>
            </a:r>
            <a:r>
              <a:rPr lang="hu-HU" b="1" dirty="0" smtClean="0">
                <a:solidFill>
                  <a:srgbClr val="FF0000"/>
                </a:solidFill>
              </a:rPr>
              <a:t>hordozzák!</a:t>
            </a:r>
          </a:p>
          <a:p>
            <a:pPr>
              <a:spcBef>
                <a:spcPts val="1200"/>
              </a:spcBef>
            </a:pPr>
            <a:r>
              <a:rPr lang="hu-HU" u="sng" dirty="0" smtClean="0"/>
              <a:t>Magadnak feltehető kérdés:</a:t>
            </a:r>
          </a:p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Hogyan?</a:t>
            </a:r>
          </a:p>
          <a:p>
            <a:pPr>
              <a:spcBef>
                <a:spcPts val="1200"/>
              </a:spcBef>
            </a:pPr>
            <a:r>
              <a:rPr lang="hu-HU" u="sng" dirty="0" smtClean="0"/>
              <a:t>Kulcsszavak:</a:t>
            </a:r>
          </a:p>
          <a:p>
            <a:r>
              <a:rPr lang="hu-HU" b="1" dirty="0" smtClean="0">
                <a:solidFill>
                  <a:schemeClr val="tx2"/>
                </a:solidFill>
              </a:rPr>
              <a:t>Ízleld meg</a:t>
            </a:r>
          </a:p>
          <a:p>
            <a:r>
              <a:rPr lang="hu-HU" b="1" dirty="0" smtClean="0">
                <a:solidFill>
                  <a:schemeClr val="tx2"/>
                </a:solidFill>
              </a:rPr>
              <a:t>Kizárásos alapon</a:t>
            </a:r>
          </a:p>
          <a:p>
            <a:r>
              <a:rPr lang="hu-HU" b="1" dirty="0" smtClean="0">
                <a:solidFill>
                  <a:schemeClr val="tx2"/>
                </a:solidFill>
              </a:rPr>
              <a:t>Emeld ki</a:t>
            </a:r>
          </a:p>
          <a:p>
            <a:r>
              <a:rPr lang="hu-HU" b="1" dirty="0" smtClean="0">
                <a:solidFill>
                  <a:schemeClr val="tx2"/>
                </a:solidFill>
              </a:rPr>
              <a:t>Gyűjtsd ki</a:t>
            </a:r>
          </a:p>
          <a:p>
            <a:r>
              <a:rPr lang="hu-HU" b="1" dirty="0" smtClean="0">
                <a:solidFill>
                  <a:schemeClr val="tx2"/>
                </a:solidFill>
              </a:rPr>
              <a:t>Rendezd el</a:t>
            </a:r>
          </a:p>
          <a:p>
            <a:pPr>
              <a:spcBef>
                <a:spcPts val="1200"/>
              </a:spcBef>
            </a:pPr>
            <a:r>
              <a:rPr lang="hu-HU" u="sng" dirty="0" smtClean="0"/>
              <a:t>Új szó: </a:t>
            </a:r>
          </a:p>
          <a:p>
            <a:r>
              <a:rPr lang="hu-HU" b="1" dirty="0" err="1" smtClean="0">
                <a:solidFill>
                  <a:srgbClr val="00B050"/>
                </a:solidFill>
              </a:rPr>
              <a:t>kulcsszóvázlat</a:t>
            </a:r>
            <a:endParaRPr lang="hu-HU" b="1" dirty="0">
              <a:solidFill>
                <a:srgbClr val="00B050"/>
              </a:solidFill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5076056" y="1484784"/>
            <a:ext cx="0" cy="470898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5004048" y="1484783"/>
            <a:ext cx="0" cy="470898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40417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Felmondás vázlattal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6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5220072" y="1484784"/>
            <a:ext cx="35283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smtClean="0"/>
              <a:t>Tételmondat: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Koncentrálj </a:t>
            </a:r>
            <a:r>
              <a:rPr lang="hu-HU" b="1" dirty="0">
                <a:solidFill>
                  <a:srgbClr val="FF0000"/>
                </a:solidFill>
              </a:rPr>
              <a:t>arra, hogy megtaláld azokat a szavakat, kifejezéseket, melyek a mondanivaló lényegét </a:t>
            </a:r>
            <a:r>
              <a:rPr lang="hu-HU" b="1" dirty="0" smtClean="0">
                <a:solidFill>
                  <a:srgbClr val="FF0000"/>
                </a:solidFill>
              </a:rPr>
              <a:t>hordozzák!</a:t>
            </a:r>
          </a:p>
          <a:p>
            <a:pPr>
              <a:spcBef>
                <a:spcPts val="1200"/>
              </a:spcBef>
            </a:pPr>
            <a:r>
              <a:rPr lang="hu-HU" u="sng" dirty="0" smtClean="0"/>
              <a:t>Magadnak feltehető kérdés:</a:t>
            </a:r>
          </a:p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Hogyan?</a:t>
            </a:r>
          </a:p>
          <a:p>
            <a:pPr>
              <a:spcBef>
                <a:spcPts val="1200"/>
              </a:spcBef>
            </a:pPr>
            <a:r>
              <a:rPr lang="hu-HU" u="sng" dirty="0" smtClean="0"/>
              <a:t>Kulcsszavak:</a:t>
            </a:r>
          </a:p>
          <a:p>
            <a:r>
              <a:rPr lang="hu-HU" b="1" dirty="0" smtClean="0">
                <a:solidFill>
                  <a:schemeClr val="tx2"/>
                </a:solidFill>
              </a:rPr>
              <a:t>Ízleld meg</a:t>
            </a:r>
          </a:p>
          <a:p>
            <a:r>
              <a:rPr lang="hu-HU" b="1" dirty="0" smtClean="0">
                <a:solidFill>
                  <a:schemeClr val="tx2"/>
                </a:solidFill>
              </a:rPr>
              <a:t>Kizárásos alapon</a:t>
            </a:r>
          </a:p>
          <a:p>
            <a:r>
              <a:rPr lang="hu-HU" b="1" dirty="0" smtClean="0">
                <a:solidFill>
                  <a:schemeClr val="tx2"/>
                </a:solidFill>
              </a:rPr>
              <a:t>Emeld ki</a:t>
            </a:r>
          </a:p>
          <a:p>
            <a:r>
              <a:rPr lang="hu-HU" b="1" dirty="0" smtClean="0">
                <a:solidFill>
                  <a:schemeClr val="tx2"/>
                </a:solidFill>
              </a:rPr>
              <a:t>Gyűjtsd ki</a:t>
            </a:r>
          </a:p>
          <a:p>
            <a:r>
              <a:rPr lang="hu-HU" b="1" dirty="0" smtClean="0">
                <a:solidFill>
                  <a:schemeClr val="tx2"/>
                </a:solidFill>
              </a:rPr>
              <a:t>Rendezd el</a:t>
            </a:r>
          </a:p>
          <a:p>
            <a:pPr>
              <a:spcBef>
                <a:spcPts val="1200"/>
              </a:spcBef>
            </a:pPr>
            <a:r>
              <a:rPr lang="hu-HU" u="sng" dirty="0" smtClean="0"/>
              <a:t>Új szó: </a:t>
            </a:r>
          </a:p>
          <a:p>
            <a:r>
              <a:rPr lang="hu-HU" b="1" dirty="0" err="1" smtClean="0">
                <a:solidFill>
                  <a:srgbClr val="00B050"/>
                </a:solidFill>
              </a:rPr>
              <a:t>kulcsszóvázlat</a:t>
            </a:r>
            <a:endParaRPr lang="hu-HU" b="1" dirty="0">
              <a:solidFill>
                <a:srgbClr val="00B050"/>
              </a:solidFill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5076056" y="1484784"/>
            <a:ext cx="0" cy="470898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5004048" y="1484783"/>
            <a:ext cx="0" cy="470898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6" r="7877" b="15266"/>
          <a:stretch/>
        </p:blipFill>
        <p:spPr bwMode="auto">
          <a:xfrm>
            <a:off x="1187624" y="1821530"/>
            <a:ext cx="2608447" cy="40354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0846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Önálló feladat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7</a:t>
            </a:fld>
            <a:endParaRPr lang="hu-HU" dirty="0"/>
          </a:p>
        </p:txBody>
      </p:sp>
      <p:pic>
        <p:nvPicPr>
          <p:cNvPr id="6" name="Kép 5" descr="Gyakorlószöveg.docx - Microsoft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8" t="19508" r="50000" b="5544"/>
          <a:stretch/>
        </p:blipFill>
        <p:spPr>
          <a:xfrm>
            <a:off x="611560" y="1628800"/>
            <a:ext cx="3240360" cy="4482777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zövegdoboz 6"/>
          <p:cNvSpPr txBox="1"/>
          <p:nvPr/>
        </p:nvSpPr>
        <p:spPr>
          <a:xfrm>
            <a:off x="4705853" y="3212976"/>
            <a:ext cx="3402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Alakítsatok csoportokat, és közösen oldjátok meg a következő feladatot!</a:t>
            </a:r>
            <a:endParaRPr lang="hu-H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384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Ellenőrzés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8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719572" y="1844824"/>
            <a:ext cx="7704856" cy="3693319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indent="452438" algn="just"/>
            <a:r>
              <a:rPr lang="hu-HU" dirty="0"/>
              <a:t>Egyik nap, hazatérve az iskolából, ülj le íróasztalodhoz, végy elő egy üres papírlapot, és </a:t>
            </a:r>
            <a:r>
              <a:rPr lang="hu-HU" b="1" dirty="0">
                <a:solidFill>
                  <a:schemeClr val="tx2"/>
                </a:solidFill>
              </a:rPr>
              <a:t>próbáld meg röviden megfogalmazni</a:t>
            </a:r>
            <a:r>
              <a:rPr lang="hu-HU" dirty="0"/>
              <a:t>, melyik tárgyból mit tanultál aznap az iskolában. Mik azok a legfontosabb új ismeretek, amelyek megmaradtak benned, illetve egyáltalán, mennyire tudod felidézni az órák menetét. </a:t>
            </a:r>
            <a:r>
              <a:rPr lang="hu-HU" b="1" dirty="0">
                <a:solidFill>
                  <a:srgbClr val="FF0000"/>
                </a:solidFill>
              </a:rPr>
              <a:t>Nagyon sok olyan diák van, akinek papírlapján sok marad az üres hely </a:t>
            </a:r>
            <a:r>
              <a:rPr lang="hu-HU" dirty="0"/>
              <a:t>ennél a próbánál, pedig esetleg hat tanítási óra is volt azon a napon. Mérlegeld, </a:t>
            </a:r>
            <a:r>
              <a:rPr lang="hu-HU" b="1" dirty="0">
                <a:solidFill>
                  <a:schemeClr val="tx2"/>
                </a:solidFill>
              </a:rPr>
              <a:t>mennyire lehetsz elégedett</a:t>
            </a:r>
            <a:r>
              <a:rPr lang="hu-HU" dirty="0"/>
              <a:t> teljesítményeddel te! Biztos, hogy lesznek olyan tantárgyak, amelyek órái szinte nem hagynak nyomot benned. Ez azt jelenti, hogy </a:t>
            </a:r>
            <a:r>
              <a:rPr lang="hu-HU" b="1" dirty="0">
                <a:solidFill>
                  <a:schemeClr val="tx2"/>
                </a:solidFill>
              </a:rPr>
              <a:t>változtatnod kell</a:t>
            </a:r>
            <a:r>
              <a:rPr lang="hu-HU" dirty="0"/>
              <a:t> azon a módon, ahogy jelen vagy az órán. Egyáltalán </a:t>
            </a:r>
            <a:r>
              <a:rPr lang="hu-HU" b="1" dirty="0">
                <a:solidFill>
                  <a:schemeClr val="tx2"/>
                </a:solidFill>
              </a:rPr>
              <a:t>nem haszontalan </a:t>
            </a:r>
            <a:r>
              <a:rPr lang="hu-HU" dirty="0"/>
              <a:t>megcsinálnod ezt a tudáspróbát. Ettől – ha van benned valamennyi önbecsülés és ambíció, törekvés a jóra – hamar </a:t>
            </a:r>
            <a:r>
              <a:rPr lang="hu-HU" b="1" dirty="0">
                <a:solidFill>
                  <a:schemeClr val="tx2"/>
                </a:solidFill>
              </a:rPr>
              <a:t>áteshetsz egy olyan változáson</a:t>
            </a:r>
            <a:r>
              <a:rPr lang="hu-HU" dirty="0"/>
              <a:t>, hogy egyre többet jegyzel meg az órán elhangzottakból. Ezzel nemcsak rengeteg időt takaríthatsz meg, de eredményeid is látványosan javulnak.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164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Befejezés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9</a:t>
            </a:fld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6156176" y="1482164"/>
            <a:ext cx="2592288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u="sng" dirty="0" smtClean="0"/>
              <a:t>Tökfej:</a:t>
            </a:r>
          </a:p>
          <a:p>
            <a:pPr algn="ctr"/>
            <a:r>
              <a:rPr lang="hu-HU" dirty="0" smtClean="0"/>
              <a:t>Körben ülünk. Mindenkinek el kell mondania az előtte ülő négy ember választott nevét, és végül a sajátját. Aki téveszt annak a választott neve helyett azután „</a:t>
            </a:r>
            <a:r>
              <a:rPr lang="hu-HU" i="1" dirty="0" smtClean="0"/>
              <a:t>Tökfej</a:t>
            </a:r>
            <a:r>
              <a:rPr lang="hu-HU" dirty="0" smtClean="0"/>
              <a:t>”</a:t>
            </a:r>
            <a:r>
              <a:rPr lang="hu-HU" dirty="0" err="1" smtClean="0"/>
              <a:t>-et</a:t>
            </a:r>
            <a:r>
              <a:rPr lang="hu-HU" dirty="0" smtClean="0"/>
              <a:t> mondunk. Ha már jól megy, akkor az összes előtte ülőét.</a:t>
            </a:r>
          </a:p>
          <a:p>
            <a:pPr algn="ctr">
              <a:spcBef>
                <a:spcPts val="1800"/>
              </a:spcBef>
            </a:pPr>
            <a:r>
              <a:rPr lang="hu-HU" u="sng" dirty="0" smtClean="0"/>
              <a:t>Fontos:</a:t>
            </a:r>
            <a:r>
              <a:rPr lang="hu-HU" dirty="0" smtClean="0"/>
              <a:t> ez a játék a bohóckodásról és a vidámságról szól, nem pedig a gúnyolódásról!</a:t>
            </a:r>
            <a:endParaRPr lang="hu-HU" dirty="0"/>
          </a:p>
        </p:txBody>
      </p:sp>
      <p:pic>
        <p:nvPicPr>
          <p:cNvPr id="2050" name="Picture 2" descr="C:\Users\Rendszergazda\Downloads\531011_421800257866202_24566242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5220072" cy="3915054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43382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-téma">
  <a:themeElements>
    <a:clrScheme name="Rajzszög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714</Words>
  <Application>Microsoft Office PowerPoint</Application>
  <PresentationFormat>Diavetítés a képernyőre (4:3 oldalarány)</PresentationFormat>
  <Paragraphs>62</Paragraphs>
  <Slides>9</Slides>
  <Notes>0</Notes>
  <HiddenSlides>1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Office-téma</vt:lpstr>
      <vt:lpstr>Gyakorló óra</vt:lpstr>
      <vt:lpstr>Előkészület – tanár </vt:lpstr>
      <vt:lpstr>A teszt értékelése</vt:lpstr>
      <vt:lpstr>Szöveg a feladathoz</vt:lpstr>
      <vt:lpstr>Feldolgozás</vt:lpstr>
      <vt:lpstr>Felmondás vázlattal</vt:lpstr>
      <vt:lpstr>Önálló feladat</vt:lpstr>
      <vt:lpstr>Ellenőrzés</vt:lpstr>
      <vt:lpstr>Befejezés</vt:lpstr>
    </vt:vector>
  </TitlesOfParts>
  <Company>S7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Tanulásmódszertan</dc:title>
  <dc:creator>Silent User</dc:creator>
  <cp:lastModifiedBy>Silent User</cp:lastModifiedBy>
  <cp:revision>24</cp:revision>
  <dcterms:created xsi:type="dcterms:W3CDTF">2014-07-01T15:37:39Z</dcterms:created>
  <dcterms:modified xsi:type="dcterms:W3CDTF">2014-08-18T15:27:14Z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E795567F-432E-4627-B62E-22633CADAE38</vt:lpwstr>
  </property>
  <property fmtid="{D5CDD505-2E9C-101B-9397-08002B2CF9AE}" pid="3" name="ArticulatePath">
    <vt:lpwstr>alap</vt:lpwstr>
  </property>
</Properties>
</file>