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2"/>
  </p:notesMasterIdLst>
  <p:sldIdLst>
    <p:sldId id="256" r:id="rId2"/>
    <p:sldId id="265" r:id="rId3"/>
    <p:sldId id="264" r:id="rId4"/>
    <p:sldId id="257" r:id="rId5"/>
    <p:sldId id="261" r:id="rId6"/>
    <p:sldId id="262" r:id="rId7"/>
    <p:sldId id="259" r:id="rId8"/>
    <p:sldId id="260" r:id="rId9"/>
    <p:sldId id="258" r:id="rId10"/>
    <p:sldId id="263" r:id="rId11"/>
  </p:sldIdLst>
  <p:sldSz cx="9144000" cy="6858000" type="screen4x3"/>
  <p:notesSz cx="6858000" cy="9144000"/>
  <p:embeddedFontLst>
    <p:embeddedFont>
      <p:font typeface="Calibri" pitchFamily="34" charset="0"/>
      <p:regular r:id="rId13"/>
      <p:bold r:id="rId14"/>
      <p:italic r:id="rId15"/>
      <p:boldItalic r:id="rId16"/>
    </p:embeddedFont>
  </p:embeddedFontLst>
  <p:custDataLst>
    <p:tags r:id="rId17"/>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2A908B-797F-45E4-8A60-B76B57DFE598}" type="datetimeFigureOut">
              <a:rPr lang="hu-HU" smtClean="0"/>
              <a:t>2014.08.18.</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4973F2-0620-4507-8B88-57329C1F1322}" type="slidenum">
              <a:rPr lang="hu-HU" smtClean="0"/>
              <a:t>‹#›</a:t>
            </a:fld>
            <a:endParaRPr lang="hu-HU"/>
          </a:p>
        </p:txBody>
      </p:sp>
    </p:spTree>
    <p:extLst>
      <p:ext uri="{BB962C8B-B14F-4D97-AF65-F5344CB8AC3E}">
        <p14:creationId xmlns:p14="http://schemas.microsoft.com/office/powerpoint/2010/main" val="3100966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a:prstGeom prst="rect">
            <a:avLst/>
          </a:prstGeom>
          <a:noFill/>
          <a:ln>
            <a:noFill/>
          </a:ln>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dirty="0" smtClean="0"/>
              <a:t>Alcím mintájának szerkesztése</a:t>
            </a:r>
            <a:endParaRPr lang="hu-HU" dirty="0"/>
          </a:p>
        </p:txBody>
      </p:sp>
      <p:sp>
        <p:nvSpPr>
          <p:cNvPr id="4" name="Dátum helye 3"/>
          <p:cNvSpPr>
            <a:spLocks noGrp="1"/>
          </p:cNvSpPr>
          <p:nvPr>
            <p:ph type="dt" sz="half" idx="10"/>
          </p:nvPr>
        </p:nvSpPr>
        <p:spPr/>
        <p:txBody>
          <a:bodyPr/>
          <a:lstStyle/>
          <a:p>
            <a:fld id="{ED223B1A-641E-4187-A6AB-A429C074867E}" type="datetime1">
              <a:rPr lang="hu-HU" smtClean="0"/>
              <a:t>2014.08.18.</a:t>
            </a:fld>
            <a:endParaRPr lang="hu-HU"/>
          </a:p>
        </p:txBody>
      </p:sp>
      <p:sp>
        <p:nvSpPr>
          <p:cNvPr id="5" name="Élőláb helye 4"/>
          <p:cNvSpPr>
            <a:spLocks noGrp="1"/>
          </p:cNvSpPr>
          <p:nvPr>
            <p:ph type="ftr" sz="quarter" idx="11"/>
          </p:nvPr>
        </p:nvSpPr>
        <p:spPr/>
        <p:txBody>
          <a:bodyPr/>
          <a:lstStyle/>
          <a:p>
            <a:r>
              <a:rPr lang="hu-HU" smtClean="0"/>
              <a:t>Készítette: Sági Lajos</a:t>
            </a:r>
            <a:endParaRPr lang="hu-HU"/>
          </a:p>
        </p:txBody>
      </p:sp>
      <p:sp>
        <p:nvSpPr>
          <p:cNvPr id="6" name="Dia számának helye 5"/>
          <p:cNvSpPr>
            <a:spLocks noGrp="1"/>
          </p:cNvSpPr>
          <p:nvPr>
            <p:ph type="sldNum" sz="quarter" idx="12"/>
          </p:nvPr>
        </p:nvSpPr>
        <p:spPr/>
        <p:txBody>
          <a:bodyPr/>
          <a:lstStyle/>
          <a:p>
            <a:fld id="{D1DFA059-E51A-4607-8A07-ACFBBE895161}" type="slidenum">
              <a:rPr lang="hu-HU" smtClean="0"/>
              <a:t>‹#›</a:t>
            </a:fld>
            <a:endParaRPr lang="hu-HU"/>
          </a:p>
        </p:txBody>
      </p:sp>
    </p:spTree>
    <p:custDataLst>
      <p:tags r:id="rId1"/>
    </p:custDataLst>
    <p:extLst>
      <p:ext uri="{BB962C8B-B14F-4D97-AF65-F5344CB8AC3E}">
        <p14:creationId xmlns:p14="http://schemas.microsoft.com/office/powerpoint/2010/main" val="336105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D8A90D0-E304-446F-A291-2B03D4224E88}" type="datetime1">
              <a:rPr lang="hu-HU" smtClean="0"/>
              <a:t>2014.08.18.</a:t>
            </a:fld>
            <a:endParaRPr lang="hu-HU"/>
          </a:p>
        </p:txBody>
      </p:sp>
      <p:sp>
        <p:nvSpPr>
          <p:cNvPr id="5" name="Élőláb helye 4"/>
          <p:cNvSpPr>
            <a:spLocks noGrp="1"/>
          </p:cNvSpPr>
          <p:nvPr>
            <p:ph type="ftr" sz="quarter" idx="11"/>
          </p:nvPr>
        </p:nvSpPr>
        <p:spPr/>
        <p:txBody>
          <a:bodyPr/>
          <a:lstStyle/>
          <a:p>
            <a:r>
              <a:rPr lang="hu-HU" smtClean="0"/>
              <a:t>Készítette: Sági Lajos</a:t>
            </a:r>
            <a:endParaRPr lang="hu-HU"/>
          </a:p>
        </p:txBody>
      </p:sp>
      <p:sp>
        <p:nvSpPr>
          <p:cNvPr id="6" name="Dia számának helye 5"/>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190954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7571D7B-6BA9-456E-B418-182D5D81CB9D}" type="datetime1">
              <a:rPr lang="hu-HU" smtClean="0"/>
              <a:t>2014.08.18.</a:t>
            </a:fld>
            <a:endParaRPr lang="hu-HU"/>
          </a:p>
        </p:txBody>
      </p:sp>
      <p:sp>
        <p:nvSpPr>
          <p:cNvPr id="5" name="Élőláb helye 4"/>
          <p:cNvSpPr>
            <a:spLocks noGrp="1"/>
          </p:cNvSpPr>
          <p:nvPr>
            <p:ph type="ftr" sz="quarter" idx="11"/>
          </p:nvPr>
        </p:nvSpPr>
        <p:spPr/>
        <p:txBody>
          <a:bodyPr/>
          <a:lstStyle/>
          <a:p>
            <a:r>
              <a:rPr lang="hu-HU" smtClean="0"/>
              <a:t>Készítette: Sági Lajos</a:t>
            </a:r>
            <a:endParaRPr lang="hu-HU"/>
          </a:p>
        </p:txBody>
      </p:sp>
      <p:sp>
        <p:nvSpPr>
          <p:cNvPr id="6" name="Dia számának helye 5"/>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245589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5B76EA7-99AB-4EE9-BD2E-381DF6AD77C4}" type="datetime1">
              <a:rPr lang="hu-HU" smtClean="0"/>
              <a:t>2014.08.18.</a:t>
            </a:fld>
            <a:endParaRPr lang="hu-HU"/>
          </a:p>
        </p:txBody>
      </p:sp>
      <p:sp>
        <p:nvSpPr>
          <p:cNvPr id="5" name="Élőláb helye 4"/>
          <p:cNvSpPr>
            <a:spLocks noGrp="1"/>
          </p:cNvSpPr>
          <p:nvPr>
            <p:ph type="ftr" sz="quarter" idx="11"/>
          </p:nvPr>
        </p:nvSpPr>
        <p:spPr/>
        <p:txBody>
          <a:bodyPr/>
          <a:lstStyle/>
          <a:p>
            <a:r>
              <a:rPr lang="hu-HU" smtClean="0"/>
              <a:t>Készítette: Sági Lajos</a:t>
            </a:r>
            <a:endParaRPr lang="hu-HU"/>
          </a:p>
        </p:txBody>
      </p:sp>
      <p:sp>
        <p:nvSpPr>
          <p:cNvPr id="6" name="Dia számának helye 5"/>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314812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22894D5D-5DA6-4FE4-9972-388A74C953C6}" type="datetime1">
              <a:rPr lang="hu-HU" smtClean="0"/>
              <a:t>2014.08.18.</a:t>
            </a:fld>
            <a:endParaRPr lang="hu-HU"/>
          </a:p>
        </p:txBody>
      </p:sp>
      <p:sp>
        <p:nvSpPr>
          <p:cNvPr id="5" name="Élőláb helye 4"/>
          <p:cNvSpPr>
            <a:spLocks noGrp="1"/>
          </p:cNvSpPr>
          <p:nvPr>
            <p:ph type="ftr" sz="quarter" idx="11"/>
          </p:nvPr>
        </p:nvSpPr>
        <p:spPr/>
        <p:txBody>
          <a:bodyPr/>
          <a:lstStyle/>
          <a:p>
            <a:r>
              <a:rPr lang="hu-HU" smtClean="0"/>
              <a:t>Készítette: Sági Lajos</a:t>
            </a:r>
            <a:endParaRPr lang="hu-HU"/>
          </a:p>
        </p:txBody>
      </p:sp>
      <p:sp>
        <p:nvSpPr>
          <p:cNvPr id="6" name="Dia számának helye 5"/>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258817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2EC552C1-1F13-4F5A-AADA-67B0390B3B56}" type="datetime1">
              <a:rPr lang="hu-HU" smtClean="0"/>
              <a:t>2014.08.18.</a:t>
            </a:fld>
            <a:endParaRPr lang="hu-HU"/>
          </a:p>
        </p:txBody>
      </p:sp>
      <p:sp>
        <p:nvSpPr>
          <p:cNvPr id="6" name="Élőláb helye 5"/>
          <p:cNvSpPr>
            <a:spLocks noGrp="1"/>
          </p:cNvSpPr>
          <p:nvPr>
            <p:ph type="ftr" sz="quarter" idx="11"/>
          </p:nvPr>
        </p:nvSpPr>
        <p:spPr/>
        <p:txBody>
          <a:bodyPr/>
          <a:lstStyle/>
          <a:p>
            <a:r>
              <a:rPr lang="hu-HU" smtClean="0"/>
              <a:t>Készítette: Sági Lajos</a:t>
            </a:r>
            <a:endParaRPr lang="hu-HU"/>
          </a:p>
        </p:txBody>
      </p:sp>
      <p:sp>
        <p:nvSpPr>
          <p:cNvPr id="7" name="Dia számának helye 6"/>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304090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6EC37C9E-52CD-49CF-BBDD-0487BA281576}" type="datetime1">
              <a:rPr lang="hu-HU" smtClean="0"/>
              <a:t>2014.08.18.</a:t>
            </a:fld>
            <a:endParaRPr lang="hu-HU"/>
          </a:p>
        </p:txBody>
      </p:sp>
      <p:sp>
        <p:nvSpPr>
          <p:cNvPr id="8" name="Élőláb helye 7"/>
          <p:cNvSpPr>
            <a:spLocks noGrp="1"/>
          </p:cNvSpPr>
          <p:nvPr>
            <p:ph type="ftr" sz="quarter" idx="11"/>
          </p:nvPr>
        </p:nvSpPr>
        <p:spPr/>
        <p:txBody>
          <a:bodyPr/>
          <a:lstStyle/>
          <a:p>
            <a:r>
              <a:rPr lang="hu-HU" smtClean="0"/>
              <a:t>Készítette: Sági Lajos</a:t>
            </a:r>
            <a:endParaRPr lang="hu-HU"/>
          </a:p>
        </p:txBody>
      </p:sp>
      <p:sp>
        <p:nvSpPr>
          <p:cNvPr id="9" name="Dia számának helye 8"/>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191066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5E65ABE-696C-4123-B8F7-62BA3C451584}" type="datetime1">
              <a:rPr lang="hu-HU" smtClean="0"/>
              <a:t>2014.08.18.</a:t>
            </a:fld>
            <a:endParaRPr lang="hu-HU"/>
          </a:p>
        </p:txBody>
      </p:sp>
      <p:sp>
        <p:nvSpPr>
          <p:cNvPr id="4" name="Élőláb helye 3"/>
          <p:cNvSpPr>
            <a:spLocks noGrp="1"/>
          </p:cNvSpPr>
          <p:nvPr>
            <p:ph type="ftr" sz="quarter" idx="11"/>
          </p:nvPr>
        </p:nvSpPr>
        <p:spPr/>
        <p:txBody>
          <a:bodyPr/>
          <a:lstStyle/>
          <a:p>
            <a:r>
              <a:rPr lang="hu-HU" smtClean="0"/>
              <a:t>Készítette: Sági Lajos</a:t>
            </a:r>
            <a:endParaRPr lang="hu-HU"/>
          </a:p>
        </p:txBody>
      </p:sp>
      <p:sp>
        <p:nvSpPr>
          <p:cNvPr id="5" name="Dia számának helye 4"/>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343289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D4AFE3F-9C9F-48C6-B775-EB1CB1AFA7A6}" type="datetime1">
              <a:rPr lang="hu-HU" smtClean="0"/>
              <a:t>2014.08.18.</a:t>
            </a:fld>
            <a:endParaRPr lang="hu-HU"/>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385553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4D81A30-B2A4-4C59-B33C-B04BAFFF5210}" type="datetime1">
              <a:rPr lang="hu-HU" smtClean="0"/>
              <a:t>2014.08.18.</a:t>
            </a:fld>
            <a:endParaRPr lang="hu-HU"/>
          </a:p>
        </p:txBody>
      </p:sp>
      <p:sp>
        <p:nvSpPr>
          <p:cNvPr id="6" name="Élőláb helye 5"/>
          <p:cNvSpPr>
            <a:spLocks noGrp="1"/>
          </p:cNvSpPr>
          <p:nvPr>
            <p:ph type="ftr" sz="quarter" idx="11"/>
          </p:nvPr>
        </p:nvSpPr>
        <p:spPr/>
        <p:txBody>
          <a:bodyPr/>
          <a:lstStyle/>
          <a:p>
            <a:r>
              <a:rPr lang="hu-HU" smtClean="0"/>
              <a:t>Készítette: Sági Lajos</a:t>
            </a:r>
            <a:endParaRPr lang="hu-HU"/>
          </a:p>
        </p:txBody>
      </p:sp>
      <p:sp>
        <p:nvSpPr>
          <p:cNvPr id="7" name="Dia számának helye 6"/>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332206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62C0CE87-42DC-4BB0-9007-08D7E663081B}" type="datetime1">
              <a:rPr lang="hu-HU" smtClean="0"/>
              <a:t>2014.08.18.</a:t>
            </a:fld>
            <a:endParaRPr lang="hu-HU"/>
          </a:p>
        </p:txBody>
      </p:sp>
      <p:sp>
        <p:nvSpPr>
          <p:cNvPr id="6" name="Élőláb helye 5"/>
          <p:cNvSpPr>
            <a:spLocks noGrp="1"/>
          </p:cNvSpPr>
          <p:nvPr>
            <p:ph type="ftr" sz="quarter" idx="11"/>
          </p:nvPr>
        </p:nvSpPr>
        <p:spPr/>
        <p:txBody>
          <a:bodyPr/>
          <a:lstStyle/>
          <a:p>
            <a:r>
              <a:rPr lang="hu-HU" smtClean="0"/>
              <a:t>Készítette: Sági Lajos</a:t>
            </a:r>
            <a:endParaRPr lang="hu-HU"/>
          </a:p>
        </p:txBody>
      </p:sp>
      <p:sp>
        <p:nvSpPr>
          <p:cNvPr id="7" name="Dia számának helye 6"/>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114793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accent1">
                <a:lumMod val="20000"/>
                <a:lumOff val="80000"/>
              </a:schemeClr>
            </a:gs>
            <a:gs pos="100000">
              <a:schemeClr val="accent1">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horizontalScroll">
            <a:avLst>
              <a:gd name="adj" fmla="val 18100"/>
            </a:avLst>
          </a:prstGeom>
          <a:solidFill>
            <a:schemeClr val="accent1">
              <a:lumMod val="40000"/>
              <a:lumOff val="60000"/>
            </a:schemeClr>
          </a:solidFill>
          <a:ln w="25400">
            <a:solidFill>
              <a:schemeClr val="tx1">
                <a:lumMod val="85000"/>
                <a:lumOff val="15000"/>
              </a:schemeClr>
            </a:solidFill>
          </a:ln>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5C1BC-FC71-492E-B85B-5F71826823D5}" type="datetime1">
              <a:rPr lang="hu-HU" smtClean="0"/>
              <a:t>2014.08.18.</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hu-HU" smtClean="0"/>
              <a:t>Készítette: Sági Lajos</a:t>
            </a: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FA059-E51A-4607-8A07-ACFBBE895161}" type="slidenum">
              <a:rPr lang="hu-HU" smtClean="0"/>
              <a:t>‹#›</a:t>
            </a:fld>
            <a:endParaRPr lang="hu-HU"/>
          </a:p>
        </p:txBody>
      </p:sp>
    </p:spTree>
    <p:custDataLst>
      <p:tags r:id="rId13"/>
    </p:custDataLst>
    <p:extLst>
      <p:ext uri="{BB962C8B-B14F-4D97-AF65-F5344CB8AC3E}">
        <p14:creationId xmlns:p14="http://schemas.microsoft.com/office/powerpoint/2010/main" val="2906909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Segítő külső körülmények</a:t>
            </a:r>
            <a:endParaRPr lang="hu-HU" dirty="0"/>
          </a:p>
        </p:txBody>
      </p:sp>
      <p:sp>
        <p:nvSpPr>
          <p:cNvPr id="3" name="Alcím 2"/>
          <p:cNvSpPr>
            <a:spLocks noGrp="1"/>
          </p:cNvSpPr>
          <p:nvPr>
            <p:ph type="subTitle" idx="1"/>
          </p:nvPr>
        </p:nvSpPr>
        <p:spPr/>
        <p:txBody>
          <a:bodyPr/>
          <a:lstStyle/>
          <a:p>
            <a:r>
              <a:rPr lang="hu-HU" smtClean="0"/>
              <a:t>5/13</a:t>
            </a:r>
            <a:endParaRPr lang="hu-HU" dirty="0"/>
          </a:p>
        </p:txBody>
      </p:sp>
    </p:spTree>
    <p:custDataLst>
      <p:tags r:id="rId1"/>
    </p:custDataLst>
    <p:extLst>
      <p:ext uri="{BB962C8B-B14F-4D97-AF65-F5344CB8AC3E}">
        <p14:creationId xmlns:p14="http://schemas.microsoft.com/office/powerpoint/2010/main" val="139879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Összefoglalás</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10</a:t>
            </a:fld>
            <a:endParaRPr lang="hu-HU"/>
          </a:p>
        </p:txBody>
      </p:sp>
      <p:sp>
        <p:nvSpPr>
          <p:cNvPr id="5" name="Szövegdoboz 4"/>
          <p:cNvSpPr txBox="1"/>
          <p:nvPr/>
        </p:nvSpPr>
        <p:spPr>
          <a:xfrm>
            <a:off x="1259632" y="1771755"/>
            <a:ext cx="6624736" cy="1200329"/>
          </a:xfrm>
          <a:prstGeom prst="rect">
            <a:avLst/>
          </a:prstGeom>
          <a:noFill/>
        </p:spPr>
        <p:txBody>
          <a:bodyPr wrap="square" rtlCol="0">
            <a:spAutoFit/>
          </a:bodyPr>
          <a:lstStyle/>
          <a:p>
            <a:pPr algn="ctr"/>
            <a:r>
              <a:rPr lang="hu-HU" sz="2400" dirty="0" smtClean="0"/>
              <a:t>Gondold végig az órán hallottakat, és válassz egy gondolatot, amire ezentúl jobban fogsz figyelni a délutáni tanulás során!</a:t>
            </a:r>
          </a:p>
        </p:txBody>
      </p:sp>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844" y="3068960"/>
            <a:ext cx="2514313" cy="3001461"/>
          </a:xfrm>
          <a:prstGeom prst="rect">
            <a:avLst/>
          </a:prstGeom>
        </p:spPr>
      </p:pic>
    </p:spTree>
    <p:custDataLst>
      <p:tags r:id="rId1"/>
    </p:custDataLst>
    <p:extLst>
      <p:ext uri="{BB962C8B-B14F-4D97-AF65-F5344CB8AC3E}">
        <p14:creationId xmlns:p14="http://schemas.microsoft.com/office/powerpoint/2010/main" val="451827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Előkészület – tanár </a:t>
            </a:r>
            <a:endParaRPr lang="hu-HU" dirty="0"/>
          </a:p>
        </p:txBody>
      </p:sp>
      <p:sp>
        <p:nvSpPr>
          <p:cNvPr id="3" name="Tartalom helye 2"/>
          <p:cNvSpPr>
            <a:spLocks noGrp="1"/>
          </p:cNvSpPr>
          <p:nvPr>
            <p:ph idx="1"/>
          </p:nvPr>
        </p:nvSpPr>
        <p:spPr/>
        <p:txBody>
          <a:bodyPr/>
          <a:lstStyle/>
          <a:p>
            <a:r>
              <a:rPr lang="hu-HU" dirty="0" smtClean="0"/>
              <a:t>A páros munkához szükséges szöveget kinyomtatni</a:t>
            </a:r>
            <a:endParaRPr lang="hu-HU" dirty="0"/>
          </a:p>
        </p:txBody>
      </p:sp>
      <p:sp>
        <p:nvSpPr>
          <p:cNvPr id="4" name="Élőláb helye 3"/>
          <p:cNvSpPr>
            <a:spLocks noGrp="1"/>
          </p:cNvSpPr>
          <p:nvPr>
            <p:ph type="ftr" sz="quarter" idx="11"/>
          </p:nvPr>
        </p:nvSpPr>
        <p:spPr/>
        <p:txBody>
          <a:bodyPr/>
          <a:lstStyle/>
          <a:p>
            <a:r>
              <a:rPr lang="hu-HU" smtClean="0"/>
              <a:t>Készítette: Sági Lajos</a:t>
            </a:r>
            <a:endParaRPr lang="hu-HU"/>
          </a:p>
        </p:txBody>
      </p:sp>
      <p:sp>
        <p:nvSpPr>
          <p:cNvPr id="5" name="Dia számának helye 4"/>
          <p:cNvSpPr>
            <a:spLocks noGrp="1"/>
          </p:cNvSpPr>
          <p:nvPr>
            <p:ph type="sldNum" sz="quarter" idx="12"/>
          </p:nvPr>
        </p:nvSpPr>
        <p:spPr/>
        <p:txBody>
          <a:bodyPr/>
          <a:lstStyle/>
          <a:p>
            <a:fld id="{D1DFA059-E51A-4607-8A07-ACFBBE895161}" type="slidenum">
              <a:rPr lang="hu-HU" smtClean="0"/>
              <a:t>2</a:t>
            </a:fld>
            <a:endParaRPr lang="hu-HU"/>
          </a:p>
        </p:txBody>
      </p:sp>
    </p:spTree>
    <p:custDataLst>
      <p:tags r:id="rId1"/>
    </p:custDataLst>
    <p:extLst>
      <p:ext uri="{BB962C8B-B14F-4D97-AF65-F5344CB8AC3E}">
        <p14:creationId xmlns:p14="http://schemas.microsoft.com/office/powerpoint/2010/main" val="784915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Dal</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3</a:t>
            </a:fld>
            <a:endParaRPr lang="hu-HU"/>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000" y="1340768"/>
            <a:ext cx="7200000" cy="5058429"/>
          </a:xfrm>
          <a:prstGeom prst="rect">
            <a:avLst/>
          </a:prstGeom>
          <a:ln w="19050">
            <a:solidFill>
              <a:schemeClr val="bg1">
                <a:lumMod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455814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Ismétlés</a:t>
            </a:r>
            <a:endParaRPr lang="hu-HU" dirty="0"/>
          </a:p>
        </p:txBody>
      </p:sp>
      <p:sp>
        <p:nvSpPr>
          <p:cNvPr id="6" name="Élőláb helye 5"/>
          <p:cNvSpPr>
            <a:spLocks noGrp="1"/>
          </p:cNvSpPr>
          <p:nvPr>
            <p:ph type="ftr" sz="quarter" idx="11"/>
          </p:nvPr>
        </p:nvSpPr>
        <p:spPr/>
        <p:txBody>
          <a:bodyPr/>
          <a:lstStyle/>
          <a:p>
            <a:r>
              <a:rPr lang="hu-HU" smtClean="0"/>
              <a:t>Készítette: Sági Lajos</a:t>
            </a:r>
            <a:endParaRPr lang="hu-HU"/>
          </a:p>
        </p:txBody>
      </p:sp>
      <p:sp>
        <p:nvSpPr>
          <p:cNvPr id="7" name="Dia számának helye 6"/>
          <p:cNvSpPr>
            <a:spLocks noGrp="1"/>
          </p:cNvSpPr>
          <p:nvPr>
            <p:ph type="sldNum" sz="quarter" idx="12"/>
          </p:nvPr>
        </p:nvSpPr>
        <p:spPr/>
        <p:txBody>
          <a:bodyPr/>
          <a:lstStyle/>
          <a:p>
            <a:fld id="{D1DFA059-E51A-4607-8A07-ACFBBE895161}" type="slidenum">
              <a:rPr lang="hu-HU" smtClean="0"/>
              <a:t>4</a:t>
            </a:fld>
            <a:endParaRPr lang="hu-HU"/>
          </a:p>
        </p:txBody>
      </p:sp>
      <p:sp>
        <p:nvSpPr>
          <p:cNvPr id="5" name="Szövegdoboz 4"/>
          <p:cNvSpPr txBox="1"/>
          <p:nvPr/>
        </p:nvSpPr>
        <p:spPr>
          <a:xfrm>
            <a:off x="467544" y="1556792"/>
            <a:ext cx="8208912" cy="3585597"/>
          </a:xfrm>
          <a:prstGeom prst="rect">
            <a:avLst/>
          </a:prstGeom>
          <a:solidFill>
            <a:schemeClr val="accent1">
              <a:alpha val="61000"/>
            </a:schemeClr>
          </a:solidFill>
          <a:ln w="19050">
            <a:solidFill>
              <a:schemeClr val="accent1">
                <a:lumMod val="50000"/>
              </a:schemeClr>
            </a:solidFill>
          </a:ln>
        </p:spPr>
        <p:txBody>
          <a:bodyPr wrap="square" rtlCol="0">
            <a:spAutoFit/>
          </a:bodyPr>
          <a:lstStyle/>
          <a:p>
            <a:pPr algn="ctr">
              <a:spcAft>
                <a:spcPts val="2400"/>
              </a:spcAft>
            </a:pPr>
            <a:r>
              <a:rPr lang="hu-HU" b="1" dirty="0" smtClean="0"/>
              <a:t>Pihenten, frissen fogj a tanuláshoz!</a:t>
            </a:r>
          </a:p>
          <a:p>
            <a:pPr algn="just">
              <a:lnSpc>
                <a:spcPct val="150000"/>
              </a:lnSpc>
            </a:pPr>
            <a:r>
              <a:rPr lang="hu-HU" dirty="0" smtClean="0"/>
              <a:t>A délelőtt elég hosszú az iskolában, elég sokat kell ülni, nem csoda, ha esetleg elfáradsz. A délutáni tanulást viszont frissen érdemes elkezdeni, ezért tanítás után szükséged van egy kis kikapcsolódásra. Legjobb az önfeledt játék társaiddal, de ha erre nincs lehetőséged, magadnak kell kitalálnod, hogyan kerülsz ismét tanulásra alkalmas állapotba. Nem javasolható a számítógépes játék, a tévézés, vagy az olvasás sem, mert ezek is a tudatodat terhelik, inkább fizikai terheléssel járó tevékenységeket, vagy lazító, pihentető gyakorlatokat válassz. Alakítsd ki magadnak pihenési szokásaidat</a:t>
            </a:r>
            <a:r>
              <a:rPr lang="hu-HU" dirty="0"/>
              <a:t>!</a:t>
            </a:r>
          </a:p>
        </p:txBody>
      </p:sp>
      <p:sp>
        <p:nvSpPr>
          <p:cNvPr id="4" name="Szövegdoboz 3"/>
          <p:cNvSpPr txBox="1"/>
          <p:nvPr/>
        </p:nvSpPr>
        <p:spPr>
          <a:xfrm>
            <a:off x="467544" y="5373216"/>
            <a:ext cx="8208912" cy="707886"/>
          </a:xfrm>
          <a:prstGeom prst="rect">
            <a:avLst/>
          </a:prstGeom>
          <a:noFill/>
        </p:spPr>
        <p:txBody>
          <a:bodyPr wrap="square" rtlCol="0">
            <a:spAutoFit/>
          </a:bodyPr>
          <a:lstStyle/>
          <a:p>
            <a:pPr algn="ctr"/>
            <a:r>
              <a:rPr lang="hu-HU" sz="2200" dirty="0" smtClean="0"/>
              <a:t>Olvassuk el váltakozó szereposztással, majd közösen is összefoglalva!</a:t>
            </a:r>
          </a:p>
          <a:p>
            <a:pPr algn="ctr"/>
            <a:r>
              <a:rPr lang="hu-HU" dirty="0" smtClean="0"/>
              <a:t>(Van-e valaki, aki fel tudja idézni és előadni a legfontosabb gondolatokat?)</a:t>
            </a:r>
            <a:endParaRPr lang="hu-HU" dirty="0"/>
          </a:p>
        </p:txBody>
      </p:sp>
    </p:spTree>
    <p:custDataLst>
      <p:tags r:id="rId1"/>
    </p:custDataLst>
    <p:extLst>
      <p:ext uri="{BB962C8B-B14F-4D97-AF65-F5344CB8AC3E}">
        <p14:creationId xmlns:p14="http://schemas.microsoft.com/office/powerpoint/2010/main" val="965677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Szövegfeldolgozás</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5</a:t>
            </a:fld>
            <a:endParaRPr lang="hu-HU"/>
          </a:p>
        </p:txBody>
      </p:sp>
      <p:pic>
        <p:nvPicPr>
          <p:cNvPr id="5" name="Kép 4" descr="Tartsd rendben taneszközeidet.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4624" t="11509" r="3000" b="4842"/>
          <a:stretch/>
        </p:blipFill>
        <p:spPr>
          <a:xfrm>
            <a:off x="683568" y="2348880"/>
            <a:ext cx="3817143" cy="26670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Szövegdoboz 5"/>
          <p:cNvSpPr txBox="1"/>
          <p:nvPr/>
        </p:nvSpPr>
        <p:spPr>
          <a:xfrm>
            <a:off x="4473563" y="2559033"/>
            <a:ext cx="4104456" cy="2246769"/>
          </a:xfrm>
          <a:prstGeom prst="rect">
            <a:avLst/>
          </a:prstGeom>
          <a:noFill/>
        </p:spPr>
        <p:txBody>
          <a:bodyPr wrap="square" rtlCol="0">
            <a:spAutoFit/>
          </a:bodyPr>
          <a:lstStyle/>
          <a:p>
            <a:r>
              <a:rPr lang="hu-HU" sz="2000" dirty="0" smtClean="0"/>
              <a:t>A kapott szöveget párokban fogjuk feldolgozni. Alakítsatok párokat, és együtt olvassátok el a szöveget. Készítsetek jegyzetet magatoknak, és készüljetek fel arra, hogy egymást segítve a többieknek el kell mondanotok, hogy mit olvastatok!</a:t>
            </a:r>
            <a:endParaRPr lang="hu-HU" sz="2000" dirty="0"/>
          </a:p>
        </p:txBody>
      </p:sp>
    </p:spTree>
    <p:custDataLst>
      <p:tags r:id="rId1"/>
    </p:custDataLst>
    <p:extLst>
      <p:ext uri="{BB962C8B-B14F-4D97-AF65-F5344CB8AC3E}">
        <p14:creationId xmlns:p14="http://schemas.microsoft.com/office/powerpoint/2010/main" val="1509142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tanulás külső körülményei</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6</a:t>
            </a:fld>
            <a:endParaRPr lang="hu-HU"/>
          </a:p>
        </p:txBody>
      </p:sp>
      <p:sp>
        <p:nvSpPr>
          <p:cNvPr id="5" name="Szövegdoboz 4"/>
          <p:cNvSpPr txBox="1"/>
          <p:nvPr/>
        </p:nvSpPr>
        <p:spPr>
          <a:xfrm>
            <a:off x="755576" y="2060848"/>
            <a:ext cx="7848872" cy="2831544"/>
          </a:xfrm>
          <a:prstGeom prst="rect">
            <a:avLst/>
          </a:prstGeom>
          <a:noFill/>
        </p:spPr>
        <p:txBody>
          <a:bodyPr wrap="square" rtlCol="0">
            <a:spAutoFit/>
          </a:bodyPr>
          <a:lstStyle/>
          <a:p>
            <a:pPr marL="342900" indent="-342900">
              <a:spcAft>
                <a:spcPts val="1200"/>
              </a:spcAft>
              <a:buFont typeface="Arial" pitchFamily="34" charset="0"/>
              <a:buChar char="•"/>
            </a:pPr>
            <a:r>
              <a:rPr lang="hu-HU" sz="2400" dirty="0" smtClean="0"/>
              <a:t>Az óra elején már beszéltünk arról, hogy milyen lelkiállapot kell az eredményes tanuláshoz, most arról olvastatok és számoltatok be a többieknek, hogy milyen külső körülmények kellenek.</a:t>
            </a:r>
          </a:p>
          <a:p>
            <a:pPr marL="342900" indent="-342900">
              <a:spcAft>
                <a:spcPts val="1200"/>
              </a:spcAft>
              <a:buFont typeface="Arial" pitchFamily="34" charset="0"/>
              <a:buChar char="•"/>
            </a:pPr>
            <a:r>
              <a:rPr lang="hu-HU" sz="2400" dirty="0" smtClean="0"/>
              <a:t>A következő dián lesznek olyan mondatok is, amikről ma nem esett szó, ezeket már korábbi olvasmányainkból ismerjük.</a:t>
            </a:r>
            <a:endParaRPr lang="hu-HU" sz="2400" dirty="0"/>
          </a:p>
        </p:txBody>
      </p:sp>
    </p:spTree>
    <p:custDataLst>
      <p:tags r:id="rId1"/>
    </p:custDataLst>
    <p:extLst>
      <p:ext uri="{BB962C8B-B14F-4D97-AF65-F5344CB8AC3E}">
        <p14:creationId xmlns:p14="http://schemas.microsoft.com/office/powerpoint/2010/main" val="3227970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környezet</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7</a:t>
            </a:fld>
            <a:endParaRPr lang="hu-HU"/>
          </a:p>
        </p:txBody>
      </p:sp>
      <p:sp>
        <p:nvSpPr>
          <p:cNvPr id="5" name="Téglalap 4"/>
          <p:cNvSpPr/>
          <p:nvPr/>
        </p:nvSpPr>
        <p:spPr>
          <a:xfrm>
            <a:off x="1331640" y="1556792"/>
            <a:ext cx="6480720" cy="1569660"/>
          </a:xfrm>
          <a:prstGeom prst="rect">
            <a:avLst/>
          </a:prstGeom>
        </p:spPr>
        <p:txBody>
          <a:bodyPr wrap="square">
            <a:spAutoFit/>
          </a:bodyPr>
          <a:lstStyle/>
          <a:p>
            <a:pPr marL="342900" indent="-342900">
              <a:buFont typeface="Arial" pitchFamily="34" charset="0"/>
              <a:buChar char="•"/>
            </a:pPr>
            <a:r>
              <a:rPr lang="hu-HU" sz="2400" dirty="0"/>
              <a:t>Tartsd rendben taneszközeidet.</a:t>
            </a:r>
          </a:p>
          <a:p>
            <a:pPr marL="342900" indent="-342900">
              <a:buFont typeface="Arial" pitchFamily="34" charset="0"/>
              <a:buChar char="•"/>
            </a:pPr>
            <a:r>
              <a:rPr lang="hu-HU" sz="2400" dirty="0"/>
              <a:t>Tanulás előtt tégy rendet magad körül.</a:t>
            </a:r>
          </a:p>
          <a:p>
            <a:pPr marL="342900" indent="-342900">
              <a:buFont typeface="Arial" pitchFamily="34" charset="0"/>
              <a:buChar char="•"/>
            </a:pPr>
            <a:r>
              <a:rPr lang="hu-HU" sz="2400" dirty="0"/>
              <a:t>Alakíts ki magadnak jó hangulatú tanulási teret</a:t>
            </a:r>
            <a:r>
              <a:rPr lang="hu-HU" sz="2400" dirty="0" smtClean="0"/>
              <a:t>.</a:t>
            </a:r>
          </a:p>
          <a:p>
            <a:pPr marL="342900" indent="-342900">
              <a:buFont typeface="Arial" pitchFamily="34" charset="0"/>
              <a:buChar char="•"/>
            </a:pPr>
            <a:r>
              <a:rPr lang="hu-HU" sz="2400" dirty="0"/>
              <a:t>A tanuláshoz fény kell</a:t>
            </a:r>
            <a:r>
              <a:rPr lang="hu-HU" sz="2400" dirty="0" smtClean="0"/>
              <a:t>.</a:t>
            </a:r>
            <a:endParaRPr lang="hu-HU" sz="2400" dirty="0"/>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3725071"/>
            <a:ext cx="2936577" cy="2088232"/>
          </a:xfrm>
          <a:prstGeom prst="rect">
            <a:avLst/>
          </a:prstGeom>
          <a:ln>
            <a:noFill/>
          </a:ln>
          <a:effectLst>
            <a:outerShdw blurRad="292100" dist="139700" dir="2700000" algn="tl" rotWithShape="0">
              <a:srgbClr val="333333">
                <a:alpha val="65000"/>
              </a:srgbClr>
            </a:outerShdw>
          </a:effectLst>
        </p:spPr>
      </p:pic>
      <p:pic>
        <p:nvPicPr>
          <p:cNvPr id="7" name="Kép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3699604"/>
            <a:ext cx="2660291" cy="2087735"/>
          </a:xfrm>
          <a:prstGeom prst="rect">
            <a:avLst/>
          </a:prstGeom>
          <a:ln>
            <a:noFill/>
          </a:ln>
          <a:effectLst>
            <a:outerShdw blurRad="292100" dist="139700" dir="2700000" algn="tl" rotWithShape="0">
              <a:srgbClr val="333333">
                <a:alpha val="65000"/>
              </a:srgbClr>
            </a:outerShdw>
          </a:effectLst>
        </p:spPr>
      </p:pic>
      <p:pic>
        <p:nvPicPr>
          <p:cNvPr id="8" name="Kép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002" y="4147006"/>
            <a:ext cx="1289654" cy="1192930"/>
          </a:xfrm>
          <a:prstGeom prst="rect">
            <a:avLst/>
          </a:prstGeom>
          <a:ln>
            <a:noFill/>
          </a:ln>
          <a:effectLst>
            <a:outerShdw blurRad="292100" dist="139700" dir="2700000" algn="tl" rotWithShape="0">
              <a:srgbClr val="333333">
                <a:alpha val="65000"/>
              </a:srgbClr>
            </a:outerShdw>
          </a:effectLst>
        </p:spPr>
      </p:pic>
      <p:pic>
        <p:nvPicPr>
          <p:cNvPr id="9" name="Kép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812360" y="4185247"/>
            <a:ext cx="1167879" cy="116787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1026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Te magad</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8</a:t>
            </a:fld>
            <a:endParaRPr lang="hu-HU"/>
          </a:p>
        </p:txBody>
      </p:sp>
      <p:sp>
        <p:nvSpPr>
          <p:cNvPr id="5" name="Téglalap 4"/>
          <p:cNvSpPr/>
          <p:nvPr/>
        </p:nvSpPr>
        <p:spPr>
          <a:xfrm>
            <a:off x="1038854" y="1772816"/>
            <a:ext cx="7137467" cy="1569660"/>
          </a:xfrm>
          <a:prstGeom prst="rect">
            <a:avLst/>
          </a:prstGeom>
        </p:spPr>
        <p:txBody>
          <a:bodyPr wrap="none">
            <a:spAutoFit/>
          </a:bodyPr>
          <a:lstStyle/>
          <a:p>
            <a:pPr marL="342900" indent="-342900">
              <a:buFont typeface="Arial" pitchFamily="34" charset="0"/>
              <a:buChar char="•"/>
            </a:pPr>
            <a:r>
              <a:rPr lang="hu-HU" sz="2400" dirty="0"/>
              <a:t>Pihenten, frissen fogj a </a:t>
            </a:r>
            <a:r>
              <a:rPr lang="hu-HU" sz="2400" dirty="0" smtClean="0"/>
              <a:t>tanuláshoz!</a:t>
            </a:r>
          </a:p>
          <a:p>
            <a:pPr marL="342900" indent="-342900">
              <a:buFont typeface="Arial" pitchFamily="34" charset="0"/>
              <a:buChar char="•"/>
            </a:pPr>
            <a:r>
              <a:rPr lang="hu-HU" sz="2400" dirty="0"/>
              <a:t>Alakíts ki olyan tanulási </a:t>
            </a:r>
            <a:r>
              <a:rPr lang="hu-HU" sz="2400" dirty="0" smtClean="0"/>
              <a:t>ritmust, </a:t>
            </a:r>
            <a:r>
              <a:rPr lang="hu-HU" sz="2400" dirty="0"/>
              <a:t>ami a legjobb neked</a:t>
            </a:r>
            <a:r>
              <a:rPr lang="hu-HU" sz="2400" dirty="0" smtClean="0"/>
              <a:t>.</a:t>
            </a:r>
          </a:p>
          <a:p>
            <a:pPr marL="342900" indent="-342900">
              <a:buFont typeface="Arial" pitchFamily="34" charset="0"/>
              <a:buChar char="•"/>
            </a:pPr>
            <a:r>
              <a:rPr lang="hu-HU" sz="2400" dirty="0"/>
              <a:t>Tanulással készülj a feleletre, ne </a:t>
            </a:r>
            <a:r>
              <a:rPr lang="hu-HU" sz="2400" dirty="0" smtClean="0"/>
              <a:t>szorongással!</a:t>
            </a:r>
            <a:endParaRPr lang="hu-HU" sz="2400" dirty="0"/>
          </a:p>
          <a:p>
            <a:pPr marL="342900" indent="-342900">
              <a:buFont typeface="Arial" pitchFamily="34" charset="0"/>
              <a:buChar char="•"/>
            </a:pPr>
            <a:r>
              <a:rPr lang="hu-HU" sz="2400" dirty="0"/>
              <a:t>Ha kell, fegyelmezd </a:t>
            </a:r>
            <a:r>
              <a:rPr lang="hu-HU" sz="2400" dirty="0" smtClean="0"/>
              <a:t>magad!</a:t>
            </a:r>
            <a:endParaRPr lang="hu-HU" sz="2400" dirty="0"/>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3395099"/>
            <a:ext cx="2520280" cy="3150351"/>
          </a:xfrm>
          <a:prstGeom prst="rect">
            <a:avLst/>
          </a:prstGeom>
        </p:spPr>
      </p:pic>
      <p:pic>
        <p:nvPicPr>
          <p:cNvPr id="7" name="Kép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923928" y="2996952"/>
            <a:ext cx="4565255" cy="3217840"/>
          </a:xfrm>
          <a:prstGeom prst="rect">
            <a:avLst/>
          </a:prstGeom>
        </p:spPr>
      </p:pic>
    </p:spTree>
    <p:custDataLst>
      <p:tags r:id="rId1"/>
    </p:custDataLst>
    <p:extLst>
      <p:ext uri="{BB962C8B-B14F-4D97-AF65-F5344CB8AC3E}">
        <p14:creationId xmlns:p14="http://schemas.microsoft.com/office/powerpoint/2010/main" val="304824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És ha nekifogsz…</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9</a:t>
            </a:fld>
            <a:endParaRPr lang="hu-HU"/>
          </a:p>
        </p:txBody>
      </p:sp>
      <p:sp>
        <p:nvSpPr>
          <p:cNvPr id="5" name="Téglalap 4"/>
          <p:cNvSpPr/>
          <p:nvPr/>
        </p:nvSpPr>
        <p:spPr>
          <a:xfrm>
            <a:off x="1007604" y="1490008"/>
            <a:ext cx="7128792" cy="1938992"/>
          </a:xfrm>
          <a:prstGeom prst="rect">
            <a:avLst/>
          </a:prstGeom>
        </p:spPr>
        <p:txBody>
          <a:bodyPr wrap="square">
            <a:spAutoFit/>
          </a:bodyPr>
          <a:lstStyle/>
          <a:p>
            <a:pPr marL="342900" indent="-342900">
              <a:buFont typeface="Arial" pitchFamily="34" charset="0"/>
              <a:buChar char="•"/>
            </a:pPr>
            <a:r>
              <a:rPr lang="hu-HU" sz="2400" dirty="0" smtClean="0"/>
              <a:t>Tekintsd </a:t>
            </a:r>
            <a:r>
              <a:rPr lang="hu-HU" sz="2400" dirty="0"/>
              <a:t>át, mi vár </a:t>
            </a:r>
            <a:r>
              <a:rPr lang="hu-HU" sz="2400" dirty="0" smtClean="0"/>
              <a:t>rád!</a:t>
            </a:r>
            <a:endParaRPr lang="hu-HU" sz="2400" dirty="0"/>
          </a:p>
          <a:p>
            <a:pPr marL="342900" indent="-342900">
              <a:buFont typeface="Arial" pitchFamily="34" charset="0"/>
              <a:buChar char="•"/>
            </a:pPr>
            <a:r>
              <a:rPr lang="hu-HU" sz="2400" dirty="0"/>
              <a:t>Oszd be jól az idődet, készíts időtervet!</a:t>
            </a:r>
          </a:p>
          <a:p>
            <a:pPr marL="342900" indent="-342900">
              <a:buFont typeface="Arial" pitchFamily="34" charset="0"/>
              <a:buChar char="•"/>
            </a:pPr>
            <a:r>
              <a:rPr lang="hu-HU" sz="2400" dirty="0" smtClean="0"/>
              <a:t>Tanulás </a:t>
            </a:r>
            <a:r>
              <a:rPr lang="hu-HU" sz="2400" dirty="0"/>
              <a:t>közben ne csinálj mást, csak tanulj!</a:t>
            </a:r>
          </a:p>
          <a:p>
            <a:pPr marL="342900" indent="-342900">
              <a:buFont typeface="Arial" pitchFamily="34" charset="0"/>
              <a:buChar char="•"/>
            </a:pPr>
            <a:r>
              <a:rPr lang="hu-HU" sz="2400" dirty="0" smtClean="0"/>
              <a:t>Tarts </a:t>
            </a:r>
            <a:r>
              <a:rPr lang="hu-HU" sz="2400" dirty="0"/>
              <a:t>szüneteket tanulás </a:t>
            </a:r>
            <a:r>
              <a:rPr lang="hu-HU" sz="2400" dirty="0" smtClean="0"/>
              <a:t>közben!</a:t>
            </a:r>
            <a:endParaRPr lang="hu-HU" sz="2400" dirty="0"/>
          </a:p>
          <a:p>
            <a:pPr marL="342900" indent="-342900">
              <a:buFont typeface="Arial" pitchFamily="34" charset="0"/>
              <a:buChar char="•"/>
            </a:pPr>
            <a:r>
              <a:rPr lang="hu-HU" sz="2400" dirty="0" smtClean="0"/>
              <a:t>Ne </a:t>
            </a:r>
            <a:r>
              <a:rPr lang="hu-HU" sz="2400" dirty="0"/>
              <a:t>csak a tankönyvből tanulj!</a:t>
            </a:r>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554" y="3680028"/>
            <a:ext cx="6266892" cy="251775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048366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éma">
  <a:themeElements>
    <a:clrScheme name="Currency">
      <a:dk1>
        <a:sysClr val="windowText" lastClr="000000"/>
      </a:dk1>
      <a:lt1>
        <a:sysClr val="window" lastClr="FFFFFF"/>
      </a:lt1>
      <a:dk2>
        <a:srgbClr val="4A606E"/>
      </a:dk2>
      <a:lt2>
        <a:srgbClr val="D1E1E3"/>
      </a:lt2>
      <a:accent1>
        <a:srgbClr val="79B5B0"/>
      </a:accent1>
      <a:accent2>
        <a:srgbClr val="B4BC4C"/>
      </a:accent2>
      <a:accent3>
        <a:srgbClr val="B77851"/>
      </a:accent3>
      <a:accent4>
        <a:srgbClr val="776A5B"/>
      </a:accent4>
      <a:accent5>
        <a:srgbClr val="B6AD76"/>
      </a:accent5>
      <a:accent6>
        <a:srgbClr val="95AEB1"/>
      </a:accent6>
      <a:hlink>
        <a:srgbClr val="3ECCED"/>
      </a:hlink>
      <a:folHlink>
        <a:srgbClr val="2C6C9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406</Words>
  <Application>Microsoft Office PowerPoint</Application>
  <PresentationFormat>Diavetítés a képernyőre (4:3 oldalarány)</PresentationFormat>
  <Paragraphs>51</Paragraphs>
  <Slides>10</Slides>
  <Notes>0</Notes>
  <HiddenSlides>1</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10</vt:i4>
      </vt:variant>
    </vt:vector>
  </HeadingPairs>
  <TitlesOfParts>
    <vt:vector size="13" baseType="lpstr">
      <vt:lpstr>Arial</vt:lpstr>
      <vt:lpstr>Calibri</vt:lpstr>
      <vt:lpstr>Office-téma</vt:lpstr>
      <vt:lpstr>Segítő külső körülmények</vt:lpstr>
      <vt:lpstr>Előkészület – tanár </vt:lpstr>
      <vt:lpstr>Dal</vt:lpstr>
      <vt:lpstr>Ismétlés</vt:lpstr>
      <vt:lpstr>Szövegfeldolgozás</vt:lpstr>
      <vt:lpstr>A tanulás külső körülményei</vt:lpstr>
      <vt:lpstr>A környezet</vt:lpstr>
      <vt:lpstr>Te magad</vt:lpstr>
      <vt:lpstr>És ha nekifogsz…</vt:lpstr>
      <vt:lpstr>Összefoglalás</vt:lpstr>
    </vt:vector>
  </TitlesOfParts>
  <Company>S7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Tanulásmódszertan</dc:title>
  <dc:creator>Silent User</dc:creator>
  <cp:lastModifiedBy>Silent User</cp:lastModifiedBy>
  <cp:revision>22</cp:revision>
  <dcterms:created xsi:type="dcterms:W3CDTF">2014-07-01T15:37:39Z</dcterms:created>
  <dcterms:modified xsi:type="dcterms:W3CDTF">2014-08-18T15:28:56Z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E795567F-432E-4627-B62E-22633CADAE38</vt:lpwstr>
  </property>
  <property fmtid="{D5CDD505-2E9C-101B-9397-08002B2CF9AE}" pid="3" name="ArticulatePath">
    <vt:lpwstr>alap</vt:lpwstr>
  </property>
</Properties>
</file>