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1" r:id="rId4"/>
    <p:sldId id="257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custDataLst>
    <p:tags r:id="rId16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A908B-797F-45E4-8A60-B76B57DFE598}" type="datetimeFigureOut">
              <a:rPr lang="hu-HU" smtClean="0"/>
              <a:t>2015.04.15.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73F2-0620-4507-8B88-57329C1F13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096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3B1A-641E-4187-A6AB-A429C074867E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05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90D0-E304-446F-A291-2B03D4224E88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54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1D7B-6BA9-456E-B418-182D5D81CB9D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589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6EA7-99AB-4EE9-BD2E-381DF6AD77C4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12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94D5D-5DA6-4FE4-9972-388A74C953C6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17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552C1-1F13-4F5A-AADA-67B0390B3B56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09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7C9E-52CD-49CF-BBDD-0487BA281576}" type="datetime1">
              <a:rPr lang="hu-HU" smtClean="0"/>
              <a:t>2015.04.15.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066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5ABE-696C-4123-B8F7-62BA3C451584}" type="datetime1">
              <a:rPr lang="hu-HU" smtClean="0"/>
              <a:t>2015.04.15.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89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FE3F-9C9F-48C6-B775-EB1CB1AFA7A6}" type="datetime1">
              <a:rPr lang="hu-HU" smtClean="0"/>
              <a:t>2015.04.15.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553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81A30-B2A4-4C59-B33C-B04BAFFF5210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206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0CE87-42DC-4BB0-9007-08D7E663081B}" type="datetime1">
              <a:rPr lang="hu-HU" smtClean="0"/>
              <a:t>2015.04.15.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9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horizontalScroll">
            <a:avLst>
              <a:gd name="adj" fmla="val 18100"/>
            </a:avLst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5C1BC-FC71-492E-B85B-5F71826823D5}" type="datetime1">
              <a:rPr lang="hu-HU" smtClean="0"/>
              <a:t>2015.04.15.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A059-E51A-4607-8A07-ACFBBE895161}" type="slidenum">
              <a:rPr lang="hu-HU" smtClean="0"/>
              <a:t>‹#›</a:t>
            </a:fld>
            <a:endParaRPr lang="hu-HU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90690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Tanórai szokásaim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5/14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790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Előkészület – tanár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kérdőívet kinyomtatni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2</a:t>
            </a:fld>
            <a:endParaRPr lang="hu-H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68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Daltanulás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3</a:t>
            </a:fld>
            <a:endParaRPr lang="hu-H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1564652"/>
            <a:ext cx="7200000" cy="452864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33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Ismétlés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4</a:t>
            </a:fld>
            <a:endParaRPr lang="hu-HU"/>
          </a:p>
        </p:txBody>
      </p:sp>
      <p:sp>
        <p:nvSpPr>
          <p:cNvPr id="3" name="Szövegdoboz 2"/>
          <p:cNvSpPr txBox="1"/>
          <p:nvPr/>
        </p:nvSpPr>
        <p:spPr>
          <a:xfrm>
            <a:off x="1043608" y="1340768"/>
            <a:ext cx="7056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Mellékneveket látsz a táblán! Rendezd két csoportba őket, aszerint, hogy a tanuláshoz szükséges külső vagy belső állapotra utalnak!</a:t>
            </a:r>
            <a:endParaRPr lang="hu-HU" sz="20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683568" y="2852936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Friss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915816" y="2501280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Kíváncsi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5508104" y="2501280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Nyugodt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128284" y="3620540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Koncentrált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1" name="Lekerekített téglalap 10"/>
          <p:cNvSpPr/>
          <p:nvPr/>
        </p:nvSpPr>
        <p:spPr>
          <a:xfrm>
            <a:off x="6372200" y="4833156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Sikeres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4875153" y="3330239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Rendezett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2483768" y="3620540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Világos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4175956" y="4339487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Érdeklődő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3419872" y="5085652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Csendes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6" name="Lekerekített téglalap 15"/>
          <p:cNvSpPr/>
          <p:nvPr/>
        </p:nvSpPr>
        <p:spPr>
          <a:xfrm>
            <a:off x="467544" y="4079464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Fegyelmezett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867371" y="5229200"/>
            <a:ext cx="1512168" cy="50405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FF0000"/>
                </a:solidFill>
              </a:rPr>
              <a:t>Hangulatos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67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Szövegfeldolgozás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5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827584" y="1772816"/>
            <a:ext cx="77048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hu-HU" b="1" dirty="0" smtClean="0"/>
              <a:t>Tanulj többet az iskolában, mint otthon!</a:t>
            </a:r>
          </a:p>
          <a:p>
            <a:pPr algn="just"/>
            <a:r>
              <a:rPr lang="hu-HU" dirty="0" smtClean="0"/>
              <a:t>Sok diák tanulás alatt – elég helytelenül – elsősorban az otthoni tanulást érti. A tanulás azonban az iskolában kezdődik, sőt az iskolai tanulásra kell jusson a tanulás nagyobb része. Gondold csak meg, mennyi ismerettel rendelkeztek a régi görögök és rómaiak. Pedig akkor az otthoni tanulás fogalma ismeretlen volt. Tudásukat kizárólag az iskolában szerezték. De ott figyeltek és tanultak. Ha a mai diák csak azt tudná, amit az iskolában tanul, akkor igen keveset tudna: 1. mert nem azzal az elhatározással jön az iskolába, hogy ott tanuljon, 2. mert az iskolában nem figyel, vagy legalábbis rendszertelenül figyel, tehát az itt hallott dolgokat nem is tanulhatja meg. A délután persze nehezebben telik, mert magadra maradsz, nincs kitől kérdezned. Határozd el tehát, hogy kihasználod az iskolai órákat, és legalább félig már ott megtanulod a tananyagot.</a:t>
            </a:r>
            <a:endParaRPr lang="hu-H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64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Célkitűzés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6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4427984" y="2708920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A mai órán egy tesztet fogunk kitölteni, ami a tanítási órákon való tanulásodról tesz fel kérdéseket. Válaszolj őszintén, csak így veheted hasznát!</a:t>
            </a:r>
            <a:endParaRPr lang="hu-HU" sz="2400" dirty="0"/>
          </a:p>
        </p:txBody>
      </p:sp>
      <p:pic>
        <p:nvPicPr>
          <p:cNvPr id="6" name="Kép 5" descr="Tanórai szokásim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t="14878" r="49460" b="8772"/>
          <a:stretch/>
        </p:blipFill>
        <p:spPr>
          <a:xfrm>
            <a:off x="611560" y="1703450"/>
            <a:ext cx="3300589" cy="4411597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132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1436440" y="148478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A tesztek eredményeit a következő órán fogjuk megbeszélni, most emlékeztetőül olvassuk el ismét az óra elején megbeszélt szöveget!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51138"/>
            <a:ext cx="4818112" cy="2698142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062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Játék közkívánatra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74" y="2464370"/>
            <a:ext cx="5321052" cy="355691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zövegdoboz 5"/>
          <p:cNvSpPr txBox="1"/>
          <p:nvPr/>
        </p:nvSpPr>
        <p:spPr>
          <a:xfrm>
            <a:off x="539552" y="1412776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Válasszatok egyet az eddigi játékok közül, </a:t>
            </a:r>
            <a:br>
              <a:rPr lang="hu-HU" sz="2400" dirty="0" smtClean="0"/>
            </a:br>
            <a:r>
              <a:rPr lang="hu-HU" sz="2400" dirty="0" smtClean="0"/>
              <a:t>azzal fogjuk befejezni az  órát.</a:t>
            </a:r>
            <a:endParaRPr lang="hu-H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46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Értékelés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Sági Lajos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A059-E51A-4607-8A07-ACFBBE895161}" type="slidenum">
              <a:rPr lang="hu-HU" smtClean="0"/>
              <a:t>9</a:t>
            </a:fld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25918"/>
              </p:ext>
            </p:extLst>
          </p:nvPr>
        </p:nvGraphicFramePr>
        <p:xfrm>
          <a:off x="575556" y="1516216"/>
          <a:ext cx="7992888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5796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Értékelés</a:t>
                      </a:r>
                      <a:endParaRPr lang="hu-H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Elvárt tudás</a:t>
                      </a:r>
                      <a:endParaRPr lang="hu-H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Kiváló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Önállóan meg tudja keresni egy bekezdés</a:t>
                      </a:r>
                      <a:r>
                        <a:rPr lang="hu-HU" baseline="0" dirty="0" smtClean="0"/>
                        <a:t> tételmondatát és kulcsszavait.  A tanuláshoz szükséges megfelelő körülményeket fel tudja sorolni. Előzetes felkészülés alapján be tud mutatni rövid szöveget. Órákon aktív.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Jól megfelelt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Segítséggel meg tudja</a:t>
                      </a:r>
                      <a:r>
                        <a:rPr lang="hu-HU" baseline="0" dirty="0" smtClean="0"/>
                        <a:t> keresni egy bekezdés tételmondatát és kulcsszavait. A tanuláshoz szükséges megfelelő körülményeket fel tudja sorolni. Előzetes felkészülés alapján be tud mutatni rövid szöveget. Az órákon aktív.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Megfelelt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Ismeri a tételmondat és a kulcsszó</a:t>
                      </a:r>
                      <a:r>
                        <a:rPr lang="hu-HU" baseline="0" dirty="0" smtClean="0"/>
                        <a:t> fogalmát. Kérdések segítségével ismertetni tudja a tanulás megfelelő körülményeit.  Az órák menetét követi.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Nem felelt meg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Nem ismeri a tételmondat és kulcsszó fogalmát,</a:t>
                      </a:r>
                      <a:r>
                        <a:rPr lang="hu-HU" baseline="0" dirty="0" smtClean="0"/>
                        <a:t> nem ismeri a tanulás megfelelő külső és belső körülményeit. Felkészülés alapján sem képes szöveg reprodukálására. Órákon passzív.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885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Symphony">
      <a:dk1>
        <a:sysClr val="windowText" lastClr="000000"/>
      </a:dk1>
      <a:lt1>
        <a:sysClr val="window" lastClr="FFFFFF"/>
      </a:lt1>
      <a:dk2>
        <a:srgbClr val="241F00"/>
      </a:dk2>
      <a:lt2>
        <a:srgbClr val="E5E9F7"/>
      </a:lt2>
      <a:accent1>
        <a:srgbClr val="AE0000"/>
      </a:accent1>
      <a:accent2>
        <a:srgbClr val="63457F"/>
      </a:accent2>
      <a:accent3>
        <a:srgbClr val="255775"/>
      </a:accent3>
      <a:accent4>
        <a:srgbClr val="A47C0C"/>
      </a:accent4>
      <a:accent5>
        <a:srgbClr val="39378D"/>
      </a:accent5>
      <a:accent6>
        <a:srgbClr val="68003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429</Words>
  <Application>Microsoft Office PowerPoint</Application>
  <PresentationFormat>Diavetítés a képernyőre (4:3 oldalarány)</PresentationFormat>
  <Paragraphs>54</Paragraphs>
  <Slides>9</Slides>
  <Notes>0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Tanórai szokásaim</vt:lpstr>
      <vt:lpstr>Előkészület – tanár </vt:lpstr>
      <vt:lpstr>Daltanulás</vt:lpstr>
      <vt:lpstr>Ismétlés</vt:lpstr>
      <vt:lpstr>Szövegfeldolgozás</vt:lpstr>
      <vt:lpstr>Célkitűzés</vt:lpstr>
      <vt:lpstr>Összefoglalás</vt:lpstr>
      <vt:lpstr>Játék közkívánatra</vt:lpstr>
      <vt:lpstr>Értékelés</vt:lpstr>
    </vt:vector>
  </TitlesOfParts>
  <Company>S7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Tanulásmódszertan</dc:title>
  <dc:creator>Silent User</dc:creator>
  <cp:lastModifiedBy>Silent User</cp:lastModifiedBy>
  <cp:revision>26</cp:revision>
  <dcterms:created xsi:type="dcterms:W3CDTF">2014-07-01T15:37:39Z</dcterms:created>
  <dcterms:modified xsi:type="dcterms:W3CDTF">2015-04-15T19:22:10Z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E795567F-432E-4627-B62E-22633CADAE38</vt:lpwstr>
  </property>
  <property fmtid="{D5CDD505-2E9C-101B-9397-08002B2CF9AE}" pid="3" name="ArticulatePath">
    <vt:lpwstr>alap</vt:lpwstr>
  </property>
</Properties>
</file>