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1.xml" ContentType="application/vnd.openxmlformats-officedocument.drawingml.chart+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2"/>
  </p:notesMasterIdLst>
  <p:sldIdLst>
    <p:sldId id="256" r:id="rId2"/>
    <p:sldId id="265" r:id="rId3"/>
    <p:sldId id="257" r:id="rId4"/>
    <p:sldId id="258" r:id="rId5"/>
    <p:sldId id="259" r:id="rId6"/>
    <p:sldId id="262" r:id="rId7"/>
    <p:sldId id="260" r:id="rId8"/>
    <p:sldId id="261" r:id="rId9"/>
    <p:sldId id="263" r:id="rId10"/>
    <p:sldId id="264" r:id="rId11"/>
  </p:sldIdLst>
  <p:sldSz cx="9144000" cy="6858000" type="screen4x3"/>
  <p:notesSz cx="6858000" cy="9144000"/>
  <p:embeddedFontLst>
    <p:embeddedFont>
      <p:font typeface="Calibri" pitchFamily="34" charset="0"/>
      <p:regular r:id="rId13"/>
      <p:bold r:id="rId14"/>
      <p:italic r:id="rId15"/>
      <p:boldItalic r:id="rId16"/>
    </p:embeddedFont>
  </p:embeddedFontLst>
  <p:custDataLst>
    <p:tags r:id="rId17"/>
  </p:custData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munkalap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u="sng" dirty="0" err="1"/>
              <a:t>Pontszámok</a:t>
            </a:r>
            <a:endParaRPr lang="en-US" u="sng" dirty="0"/>
          </a:p>
        </c:rich>
      </c:tx>
      <c:layout/>
      <c:overlay val="0"/>
    </c:title>
    <c:autoTitleDeleted val="0"/>
    <c:plotArea>
      <c:layout/>
      <c:barChart>
        <c:barDir val="col"/>
        <c:grouping val="clustered"/>
        <c:varyColors val="0"/>
        <c:ser>
          <c:idx val="0"/>
          <c:order val="0"/>
          <c:tx>
            <c:strRef>
              <c:f>Munka1!$B$1</c:f>
              <c:strCache>
                <c:ptCount val="1"/>
                <c:pt idx="0">
                  <c:v>Pontszámok</c:v>
                </c:pt>
              </c:strCache>
            </c:strRef>
          </c:tx>
          <c:invertIfNegative val="0"/>
          <c:cat>
            <c:strRef>
              <c:f>Munka1!$A$2:$A$14</c:f>
              <c:strCache>
                <c:ptCount val="13"/>
                <c:pt idx="0">
                  <c:v>1.</c:v>
                </c:pt>
                <c:pt idx="1">
                  <c:v>2.</c:v>
                </c:pt>
                <c:pt idx="2">
                  <c:v>3.</c:v>
                </c:pt>
                <c:pt idx="3">
                  <c:v>4.</c:v>
                </c:pt>
                <c:pt idx="4">
                  <c:v>5.</c:v>
                </c:pt>
                <c:pt idx="5">
                  <c:v>6.</c:v>
                </c:pt>
                <c:pt idx="6">
                  <c:v>7.</c:v>
                </c:pt>
                <c:pt idx="7">
                  <c:v>8.</c:v>
                </c:pt>
                <c:pt idx="8">
                  <c:v>9.</c:v>
                </c:pt>
                <c:pt idx="9">
                  <c:v>10.</c:v>
                </c:pt>
                <c:pt idx="10">
                  <c:v>11.</c:v>
                </c:pt>
                <c:pt idx="11">
                  <c:v>12.</c:v>
                </c:pt>
                <c:pt idx="12">
                  <c:v>13.</c:v>
                </c:pt>
              </c:strCache>
            </c:strRef>
          </c:cat>
          <c:val>
            <c:numRef>
              <c:f>Munka1!$B$2:$B$14</c:f>
              <c:numCache>
                <c:formatCode>General</c:formatCode>
                <c:ptCount val="13"/>
                <c:pt idx="0">
                  <c:v>19</c:v>
                </c:pt>
                <c:pt idx="1">
                  <c:v>8</c:v>
                </c:pt>
                <c:pt idx="2">
                  <c:v>2</c:v>
                </c:pt>
                <c:pt idx="3">
                  <c:v>32</c:v>
                </c:pt>
              </c:numCache>
            </c:numRef>
          </c:val>
        </c:ser>
        <c:dLbls>
          <c:showLegendKey val="0"/>
          <c:showVal val="0"/>
          <c:showCatName val="0"/>
          <c:showSerName val="0"/>
          <c:showPercent val="0"/>
          <c:showBubbleSize val="0"/>
        </c:dLbls>
        <c:gapWidth val="150"/>
        <c:axId val="56887552"/>
        <c:axId val="56949376"/>
      </c:barChart>
      <c:catAx>
        <c:axId val="56887552"/>
        <c:scaling>
          <c:orientation val="minMax"/>
        </c:scaling>
        <c:delete val="0"/>
        <c:axPos val="b"/>
        <c:numFmt formatCode="General" sourceLinked="0"/>
        <c:majorTickMark val="out"/>
        <c:minorTickMark val="none"/>
        <c:tickLblPos val="nextTo"/>
        <c:crossAx val="56949376"/>
        <c:crosses val="autoZero"/>
        <c:auto val="1"/>
        <c:lblAlgn val="ctr"/>
        <c:lblOffset val="100"/>
        <c:noMultiLvlLbl val="0"/>
      </c:catAx>
      <c:valAx>
        <c:axId val="56949376"/>
        <c:scaling>
          <c:orientation val="minMax"/>
        </c:scaling>
        <c:delete val="0"/>
        <c:axPos val="l"/>
        <c:majorGridlines/>
        <c:numFmt formatCode="General" sourceLinked="1"/>
        <c:majorTickMark val="out"/>
        <c:minorTickMark val="none"/>
        <c:tickLblPos val="nextTo"/>
        <c:crossAx val="56887552"/>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2A908B-797F-45E4-8A60-B76B57DFE598}" type="datetimeFigureOut">
              <a:rPr lang="hu-HU" smtClean="0"/>
              <a:t>2015.04.15.</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4973F2-0620-4507-8B88-57329C1F1322}" type="slidenum">
              <a:rPr lang="hu-HU" smtClean="0"/>
              <a:t>‹#›</a:t>
            </a:fld>
            <a:endParaRPr lang="hu-HU"/>
          </a:p>
        </p:txBody>
      </p:sp>
    </p:spTree>
    <p:extLst>
      <p:ext uri="{BB962C8B-B14F-4D97-AF65-F5344CB8AC3E}">
        <p14:creationId xmlns:p14="http://schemas.microsoft.com/office/powerpoint/2010/main" val="3100966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a:prstGeom prst="rect">
            <a:avLst/>
          </a:prstGeom>
          <a:noFill/>
          <a:ln>
            <a:noFill/>
          </a:ln>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dirty="0" smtClean="0"/>
              <a:t>Alcím mintájának szerkesztése</a:t>
            </a:r>
            <a:endParaRPr lang="hu-HU" dirty="0"/>
          </a:p>
        </p:txBody>
      </p:sp>
      <p:sp>
        <p:nvSpPr>
          <p:cNvPr id="4" name="Dátum helye 3"/>
          <p:cNvSpPr>
            <a:spLocks noGrp="1"/>
          </p:cNvSpPr>
          <p:nvPr>
            <p:ph type="dt" sz="half" idx="10"/>
          </p:nvPr>
        </p:nvSpPr>
        <p:spPr/>
        <p:txBody>
          <a:bodyPr/>
          <a:lstStyle/>
          <a:p>
            <a:fld id="{ED223B1A-641E-4187-A6AB-A429C074867E}" type="datetime1">
              <a:rPr lang="hu-HU" smtClean="0"/>
              <a:t>2015.04.15.</a:t>
            </a:fld>
            <a:endParaRPr lang="hu-HU"/>
          </a:p>
        </p:txBody>
      </p:sp>
      <p:sp>
        <p:nvSpPr>
          <p:cNvPr id="5" name="Élőláb helye 4"/>
          <p:cNvSpPr>
            <a:spLocks noGrp="1"/>
          </p:cNvSpPr>
          <p:nvPr>
            <p:ph type="ftr" sz="quarter" idx="11"/>
          </p:nvPr>
        </p:nvSpPr>
        <p:spPr/>
        <p:txBody>
          <a:bodyPr/>
          <a:lstStyle/>
          <a:p>
            <a:r>
              <a:rPr lang="hu-HU" smtClean="0"/>
              <a:t>Készítette: Sági Lajos</a:t>
            </a:r>
            <a:endParaRPr lang="hu-HU"/>
          </a:p>
        </p:txBody>
      </p:sp>
      <p:sp>
        <p:nvSpPr>
          <p:cNvPr id="6" name="Dia számának helye 5"/>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336105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D8A90D0-E304-446F-A291-2B03D4224E88}" type="datetime1">
              <a:rPr lang="hu-HU" smtClean="0"/>
              <a:t>2015.04.15.</a:t>
            </a:fld>
            <a:endParaRPr lang="hu-HU"/>
          </a:p>
        </p:txBody>
      </p:sp>
      <p:sp>
        <p:nvSpPr>
          <p:cNvPr id="5" name="Élőláb helye 4"/>
          <p:cNvSpPr>
            <a:spLocks noGrp="1"/>
          </p:cNvSpPr>
          <p:nvPr>
            <p:ph type="ftr" sz="quarter" idx="11"/>
          </p:nvPr>
        </p:nvSpPr>
        <p:spPr/>
        <p:txBody>
          <a:bodyPr/>
          <a:lstStyle/>
          <a:p>
            <a:r>
              <a:rPr lang="hu-HU" smtClean="0"/>
              <a:t>Készítette: Sági Lajos</a:t>
            </a:r>
            <a:endParaRPr lang="hu-HU"/>
          </a:p>
        </p:txBody>
      </p:sp>
      <p:sp>
        <p:nvSpPr>
          <p:cNvPr id="6" name="Dia számának helye 5"/>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190954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7571D7B-6BA9-456E-B418-182D5D81CB9D}" type="datetime1">
              <a:rPr lang="hu-HU" smtClean="0"/>
              <a:t>2015.04.15.</a:t>
            </a:fld>
            <a:endParaRPr lang="hu-HU"/>
          </a:p>
        </p:txBody>
      </p:sp>
      <p:sp>
        <p:nvSpPr>
          <p:cNvPr id="5" name="Élőláb helye 4"/>
          <p:cNvSpPr>
            <a:spLocks noGrp="1"/>
          </p:cNvSpPr>
          <p:nvPr>
            <p:ph type="ftr" sz="quarter" idx="11"/>
          </p:nvPr>
        </p:nvSpPr>
        <p:spPr/>
        <p:txBody>
          <a:bodyPr/>
          <a:lstStyle/>
          <a:p>
            <a:r>
              <a:rPr lang="hu-HU" smtClean="0"/>
              <a:t>Készítette: Sági Lajos</a:t>
            </a:r>
            <a:endParaRPr lang="hu-HU"/>
          </a:p>
        </p:txBody>
      </p:sp>
      <p:sp>
        <p:nvSpPr>
          <p:cNvPr id="6" name="Dia számának helye 5"/>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245589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5B76EA7-99AB-4EE9-BD2E-381DF6AD77C4}" type="datetime1">
              <a:rPr lang="hu-HU" smtClean="0"/>
              <a:t>2015.04.15.</a:t>
            </a:fld>
            <a:endParaRPr lang="hu-HU"/>
          </a:p>
        </p:txBody>
      </p:sp>
      <p:sp>
        <p:nvSpPr>
          <p:cNvPr id="5" name="Élőláb helye 4"/>
          <p:cNvSpPr>
            <a:spLocks noGrp="1"/>
          </p:cNvSpPr>
          <p:nvPr>
            <p:ph type="ftr" sz="quarter" idx="11"/>
          </p:nvPr>
        </p:nvSpPr>
        <p:spPr/>
        <p:txBody>
          <a:bodyPr/>
          <a:lstStyle/>
          <a:p>
            <a:r>
              <a:rPr lang="hu-HU" smtClean="0"/>
              <a:t>Készítette: Sági Lajos</a:t>
            </a:r>
            <a:endParaRPr lang="hu-HU"/>
          </a:p>
        </p:txBody>
      </p:sp>
      <p:sp>
        <p:nvSpPr>
          <p:cNvPr id="6" name="Dia számának helye 5"/>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314812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22894D5D-5DA6-4FE4-9972-388A74C953C6}" type="datetime1">
              <a:rPr lang="hu-HU" smtClean="0"/>
              <a:t>2015.04.15.</a:t>
            </a:fld>
            <a:endParaRPr lang="hu-HU"/>
          </a:p>
        </p:txBody>
      </p:sp>
      <p:sp>
        <p:nvSpPr>
          <p:cNvPr id="5" name="Élőláb helye 4"/>
          <p:cNvSpPr>
            <a:spLocks noGrp="1"/>
          </p:cNvSpPr>
          <p:nvPr>
            <p:ph type="ftr" sz="quarter" idx="11"/>
          </p:nvPr>
        </p:nvSpPr>
        <p:spPr/>
        <p:txBody>
          <a:bodyPr/>
          <a:lstStyle/>
          <a:p>
            <a:r>
              <a:rPr lang="hu-HU" smtClean="0"/>
              <a:t>Készítette: Sági Lajos</a:t>
            </a:r>
            <a:endParaRPr lang="hu-HU"/>
          </a:p>
        </p:txBody>
      </p:sp>
      <p:sp>
        <p:nvSpPr>
          <p:cNvPr id="6" name="Dia számának helye 5"/>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2588175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2EC552C1-1F13-4F5A-AADA-67B0390B3B56}" type="datetime1">
              <a:rPr lang="hu-HU" smtClean="0"/>
              <a:t>2015.04.15.</a:t>
            </a:fld>
            <a:endParaRPr lang="hu-HU"/>
          </a:p>
        </p:txBody>
      </p:sp>
      <p:sp>
        <p:nvSpPr>
          <p:cNvPr id="6" name="Élőláb helye 5"/>
          <p:cNvSpPr>
            <a:spLocks noGrp="1"/>
          </p:cNvSpPr>
          <p:nvPr>
            <p:ph type="ftr" sz="quarter" idx="11"/>
          </p:nvPr>
        </p:nvSpPr>
        <p:spPr/>
        <p:txBody>
          <a:bodyPr/>
          <a:lstStyle/>
          <a:p>
            <a:r>
              <a:rPr lang="hu-HU" smtClean="0"/>
              <a:t>Készítette: Sági Lajos</a:t>
            </a:r>
            <a:endParaRPr lang="hu-HU"/>
          </a:p>
        </p:txBody>
      </p:sp>
      <p:sp>
        <p:nvSpPr>
          <p:cNvPr id="7" name="Dia számának helye 6"/>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304090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6EC37C9E-52CD-49CF-BBDD-0487BA281576}" type="datetime1">
              <a:rPr lang="hu-HU" smtClean="0"/>
              <a:t>2015.04.15.</a:t>
            </a:fld>
            <a:endParaRPr lang="hu-HU"/>
          </a:p>
        </p:txBody>
      </p:sp>
      <p:sp>
        <p:nvSpPr>
          <p:cNvPr id="8" name="Élőláb helye 7"/>
          <p:cNvSpPr>
            <a:spLocks noGrp="1"/>
          </p:cNvSpPr>
          <p:nvPr>
            <p:ph type="ftr" sz="quarter" idx="11"/>
          </p:nvPr>
        </p:nvSpPr>
        <p:spPr/>
        <p:txBody>
          <a:bodyPr/>
          <a:lstStyle/>
          <a:p>
            <a:r>
              <a:rPr lang="hu-HU" smtClean="0"/>
              <a:t>Készítette: Sági Lajos</a:t>
            </a:r>
            <a:endParaRPr lang="hu-HU"/>
          </a:p>
        </p:txBody>
      </p:sp>
      <p:sp>
        <p:nvSpPr>
          <p:cNvPr id="9" name="Dia számának helye 8"/>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191066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1">
              <a:lumMod val="40000"/>
              <a:lumOff val="60000"/>
            </a:schemeClr>
          </a:solidFill>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5E65ABE-696C-4123-B8F7-62BA3C451584}" type="datetime1">
              <a:rPr lang="hu-HU" smtClean="0"/>
              <a:t>2015.04.15.</a:t>
            </a:fld>
            <a:endParaRPr lang="hu-HU"/>
          </a:p>
        </p:txBody>
      </p:sp>
      <p:sp>
        <p:nvSpPr>
          <p:cNvPr id="4" name="Élőláb helye 3"/>
          <p:cNvSpPr>
            <a:spLocks noGrp="1"/>
          </p:cNvSpPr>
          <p:nvPr>
            <p:ph type="ftr" sz="quarter" idx="11"/>
          </p:nvPr>
        </p:nvSpPr>
        <p:spPr/>
        <p:txBody>
          <a:bodyPr/>
          <a:lstStyle/>
          <a:p>
            <a:r>
              <a:rPr lang="hu-HU" smtClean="0"/>
              <a:t>Készítette: Sági Lajos</a:t>
            </a:r>
            <a:endParaRPr lang="hu-HU"/>
          </a:p>
        </p:txBody>
      </p:sp>
      <p:sp>
        <p:nvSpPr>
          <p:cNvPr id="5" name="Dia számának helye 4"/>
          <p:cNvSpPr>
            <a:spLocks noGrp="1"/>
          </p:cNvSpPr>
          <p:nvPr>
            <p:ph type="sldNum" sz="quarter" idx="12"/>
          </p:nvPr>
        </p:nvSpPr>
        <p:spPr/>
        <p:txBody>
          <a:bodyPr/>
          <a:lstStyle/>
          <a:p>
            <a:fld id="{D1DFA059-E51A-4607-8A07-ACFBBE895161}" type="slidenum">
              <a:rPr lang="hu-HU" smtClean="0"/>
              <a:t>‹#›</a:t>
            </a:fld>
            <a:endParaRPr lang="hu-HU"/>
          </a:p>
        </p:txBody>
      </p:sp>
    </p:spTree>
    <p:custDataLst>
      <p:tags r:id="rId1"/>
    </p:custDataLst>
    <p:extLst>
      <p:ext uri="{BB962C8B-B14F-4D97-AF65-F5344CB8AC3E}">
        <p14:creationId xmlns:p14="http://schemas.microsoft.com/office/powerpoint/2010/main" val="3432896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D4AFE3F-9C9F-48C6-B775-EB1CB1AFA7A6}" type="datetime1">
              <a:rPr lang="hu-HU" smtClean="0"/>
              <a:t>2015.04.15.</a:t>
            </a:fld>
            <a:endParaRPr lang="hu-HU"/>
          </a:p>
        </p:txBody>
      </p:sp>
      <p:sp>
        <p:nvSpPr>
          <p:cNvPr id="3" name="Élőláb helye 2"/>
          <p:cNvSpPr>
            <a:spLocks noGrp="1"/>
          </p:cNvSpPr>
          <p:nvPr>
            <p:ph type="ftr" sz="quarter" idx="11"/>
          </p:nvPr>
        </p:nvSpPr>
        <p:spPr/>
        <p:txBody>
          <a:bodyPr/>
          <a:lstStyle/>
          <a:p>
            <a:r>
              <a:rPr lang="hu-HU" smtClean="0"/>
              <a:t>Készítette: Sági Lajos</a:t>
            </a:r>
            <a:endParaRPr lang="hu-HU"/>
          </a:p>
        </p:txBody>
      </p:sp>
      <p:sp>
        <p:nvSpPr>
          <p:cNvPr id="4" name="Dia számának helye 3"/>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385553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4D81A30-B2A4-4C59-B33C-B04BAFFF5210}" type="datetime1">
              <a:rPr lang="hu-HU" smtClean="0"/>
              <a:t>2015.04.15.</a:t>
            </a:fld>
            <a:endParaRPr lang="hu-HU"/>
          </a:p>
        </p:txBody>
      </p:sp>
      <p:sp>
        <p:nvSpPr>
          <p:cNvPr id="6" name="Élőláb helye 5"/>
          <p:cNvSpPr>
            <a:spLocks noGrp="1"/>
          </p:cNvSpPr>
          <p:nvPr>
            <p:ph type="ftr" sz="quarter" idx="11"/>
          </p:nvPr>
        </p:nvSpPr>
        <p:spPr/>
        <p:txBody>
          <a:bodyPr/>
          <a:lstStyle/>
          <a:p>
            <a:r>
              <a:rPr lang="hu-HU" smtClean="0"/>
              <a:t>Készítette: Sági Lajos</a:t>
            </a:r>
            <a:endParaRPr lang="hu-HU"/>
          </a:p>
        </p:txBody>
      </p:sp>
      <p:sp>
        <p:nvSpPr>
          <p:cNvPr id="7" name="Dia számának helye 6"/>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332206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62C0CE87-42DC-4BB0-9007-08D7E663081B}" type="datetime1">
              <a:rPr lang="hu-HU" smtClean="0"/>
              <a:t>2015.04.15.</a:t>
            </a:fld>
            <a:endParaRPr lang="hu-HU"/>
          </a:p>
        </p:txBody>
      </p:sp>
      <p:sp>
        <p:nvSpPr>
          <p:cNvPr id="6" name="Élőláb helye 5"/>
          <p:cNvSpPr>
            <a:spLocks noGrp="1"/>
          </p:cNvSpPr>
          <p:nvPr>
            <p:ph type="ftr" sz="quarter" idx="11"/>
          </p:nvPr>
        </p:nvSpPr>
        <p:spPr/>
        <p:txBody>
          <a:bodyPr/>
          <a:lstStyle/>
          <a:p>
            <a:r>
              <a:rPr lang="hu-HU" smtClean="0"/>
              <a:t>Készítette: Sági Lajos</a:t>
            </a:r>
            <a:endParaRPr lang="hu-HU"/>
          </a:p>
        </p:txBody>
      </p:sp>
      <p:sp>
        <p:nvSpPr>
          <p:cNvPr id="7" name="Dia számának helye 6"/>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114793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0000">
              <a:schemeClr val="accent1">
                <a:lumMod val="20000"/>
                <a:lumOff val="80000"/>
              </a:schemeClr>
            </a:gs>
            <a:gs pos="100000">
              <a:schemeClr val="accent1">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horizontalScroll">
            <a:avLst>
              <a:gd name="adj" fmla="val 18100"/>
            </a:avLst>
          </a:prstGeom>
          <a:solidFill>
            <a:schemeClr val="accent1">
              <a:lumMod val="40000"/>
              <a:lumOff val="60000"/>
            </a:schemeClr>
          </a:solidFill>
          <a:ln w="25400">
            <a:solidFill>
              <a:schemeClr val="tx1">
                <a:lumMod val="85000"/>
                <a:lumOff val="15000"/>
              </a:schemeClr>
            </a:solidFill>
          </a:ln>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5C1BC-FC71-492E-B85B-5F71826823D5}" type="datetime1">
              <a:rPr lang="hu-HU" smtClean="0"/>
              <a:t>2015.04.15.</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hu-HU" smtClean="0"/>
              <a:t>Készítette: Sági Lajos</a:t>
            </a: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FA059-E51A-4607-8A07-ACFBBE895161}" type="slidenum">
              <a:rPr lang="hu-HU" smtClean="0"/>
              <a:t>‹#›</a:t>
            </a:fld>
            <a:endParaRPr lang="hu-HU"/>
          </a:p>
        </p:txBody>
      </p:sp>
    </p:spTree>
    <p:custDataLst>
      <p:tags r:id="rId13"/>
    </p:custDataLst>
    <p:extLst>
      <p:ext uri="{BB962C8B-B14F-4D97-AF65-F5344CB8AC3E}">
        <p14:creationId xmlns:p14="http://schemas.microsoft.com/office/powerpoint/2010/main" val="2906909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Az eszközök áttekintése</a:t>
            </a:r>
            <a:endParaRPr lang="hu-HU" dirty="0"/>
          </a:p>
        </p:txBody>
      </p:sp>
      <p:sp>
        <p:nvSpPr>
          <p:cNvPr id="3" name="Alcím 2"/>
          <p:cNvSpPr>
            <a:spLocks noGrp="1"/>
          </p:cNvSpPr>
          <p:nvPr>
            <p:ph type="subTitle" idx="1"/>
          </p:nvPr>
        </p:nvSpPr>
        <p:spPr/>
        <p:txBody>
          <a:bodyPr/>
          <a:lstStyle/>
          <a:p>
            <a:r>
              <a:rPr lang="hu-HU" smtClean="0"/>
              <a:t>5/15</a:t>
            </a:r>
            <a:endParaRPr lang="hu-HU" dirty="0"/>
          </a:p>
        </p:txBody>
      </p:sp>
    </p:spTree>
    <p:custDataLst>
      <p:tags r:id="rId1"/>
    </p:custDataLst>
    <p:extLst>
      <p:ext uri="{BB962C8B-B14F-4D97-AF65-F5344CB8AC3E}">
        <p14:creationId xmlns:p14="http://schemas.microsoft.com/office/powerpoint/2010/main" val="139879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Játék</a:t>
            </a:r>
            <a:endParaRPr lang="hu-HU" dirty="0"/>
          </a:p>
        </p:txBody>
      </p:sp>
      <p:sp>
        <p:nvSpPr>
          <p:cNvPr id="3" name="Élőláb helye 2"/>
          <p:cNvSpPr>
            <a:spLocks noGrp="1"/>
          </p:cNvSpPr>
          <p:nvPr>
            <p:ph type="ftr" sz="quarter" idx="11"/>
          </p:nvPr>
        </p:nvSpPr>
        <p:spPr/>
        <p:txBody>
          <a:bodyPr/>
          <a:lstStyle/>
          <a:p>
            <a:r>
              <a:rPr lang="hu-HU" smtClean="0"/>
              <a:t>Készítette: Sági Lajos</a:t>
            </a:r>
            <a:endParaRPr lang="hu-HU"/>
          </a:p>
        </p:txBody>
      </p:sp>
      <p:sp>
        <p:nvSpPr>
          <p:cNvPr id="4" name="Dia számának helye 3"/>
          <p:cNvSpPr>
            <a:spLocks noGrp="1"/>
          </p:cNvSpPr>
          <p:nvPr>
            <p:ph type="sldNum" sz="quarter" idx="12"/>
          </p:nvPr>
        </p:nvSpPr>
        <p:spPr/>
        <p:txBody>
          <a:bodyPr/>
          <a:lstStyle/>
          <a:p>
            <a:fld id="{D1DFA059-E51A-4607-8A07-ACFBBE895161}" type="slidenum">
              <a:rPr lang="hu-HU" smtClean="0"/>
              <a:t>10</a:t>
            </a:fld>
            <a:endParaRPr lang="hu-HU"/>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3694" y="2780928"/>
            <a:ext cx="4636612" cy="3456384"/>
          </a:xfrm>
          <a:prstGeom prst="rect">
            <a:avLst/>
          </a:prstGeom>
          <a:effectLst>
            <a:outerShdw blurRad="50800" dist="38100" dir="2700000" algn="tl" rotWithShape="0">
              <a:prstClr val="black">
                <a:alpha val="40000"/>
              </a:prstClr>
            </a:outerShdw>
          </a:effectLst>
        </p:spPr>
      </p:pic>
      <p:sp>
        <p:nvSpPr>
          <p:cNvPr id="6" name="Szövegdoboz 5"/>
          <p:cNvSpPr txBox="1"/>
          <p:nvPr/>
        </p:nvSpPr>
        <p:spPr>
          <a:xfrm>
            <a:off x="863588" y="1700808"/>
            <a:ext cx="7416824" cy="923330"/>
          </a:xfrm>
          <a:prstGeom prst="rect">
            <a:avLst/>
          </a:prstGeom>
          <a:noFill/>
        </p:spPr>
        <p:txBody>
          <a:bodyPr wrap="square" rtlCol="0">
            <a:spAutoFit/>
          </a:bodyPr>
          <a:lstStyle/>
          <a:p>
            <a:pPr algn="ctr"/>
            <a:r>
              <a:rPr lang="hu-HU" dirty="0" smtClean="0"/>
              <a:t>Jegyzetlapot kapsz a hátadra egy osztálytársad nevével. Össze-vissza járkálhattok az osztályban, és mindenkinek feltehettek egy kérdést. Ha rájöttél kinek a neve van a hátadon, ülj le a helyedre!</a:t>
            </a:r>
            <a:endParaRPr lang="hu-HU" dirty="0"/>
          </a:p>
        </p:txBody>
      </p:sp>
    </p:spTree>
    <p:custDataLst>
      <p:tags r:id="rId1"/>
    </p:custDataLst>
    <p:extLst>
      <p:ext uri="{BB962C8B-B14F-4D97-AF65-F5344CB8AC3E}">
        <p14:creationId xmlns:p14="http://schemas.microsoft.com/office/powerpoint/2010/main" val="4137208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Előkészület – tanár </a:t>
            </a:r>
            <a:endParaRPr lang="hu-HU" dirty="0"/>
          </a:p>
        </p:txBody>
      </p:sp>
      <p:sp>
        <p:nvSpPr>
          <p:cNvPr id="3" name="Tartalom helye 2"/>
          <p:cNvSpPr>
            <a:spLocks noGrp="1"/>
          </p:cNvSpPr>
          <p:nvPr>
            <p:ph idx="1"/>
          </p:nvPr>
        </p:nvSpPr>
        <p:spPr/>
        <p:txBody>
          <a:bodyPr/>
          <a:lstStyle/>
          <a:p>
            <a:r>
              <a:rPr lang="hu-HU" dirty="0" smtClean="0"/>
              <a:t>A kérdőív kiértékelése</a:t>
            </a:r>
          </a:p>
          <a:p>
            <a:r>
              <a:rPr lang="hu-HU" dirty="0" smtClean="0"/>
              <a:t>Jegyzetlapok a nevekkel a játékhoz</a:t>
            </a:r>
            <a:endParaRPr lang="hu-HU" dirty="0"/>
          </a:p>
        </p:txBody>
      </p:sp>
      <p:sp>
        <p:nvSpPr>
          <p:cNvPr id="4" name="Élőláb helye 3"/>
          <p:cNvSpPr>
            <a:spLocks noGrp="1"/>
          </p:cNvSpPr>
          <p:nvPr>
            <p:ph type="ftr" sz="quarter" idx="11"/>
          </p:nvPr>
        </p:nvSpPr>
        <p:spPr/>
        <p:txBody>
          <a:bodyPr/>
          <a:lstStyle/>
          <a:p>
            <a:r>
              <a:rPr lang="hu-HU" smtClean="0"/>
              <a:t>Készítette: Sági Lajos</a:t>
            </a:r>
            <a:endParaRPr lang="hu-HU"/>
          </a:p>
        </p:txBody>
      </p:sp>
      <p:sp>
        <p:nvSpPr>
          <p:cNvPr id="5" name="Dia számának helye 4"/>
          <p:cNvSpPr>
            <a:spLocks noGrp="1"/>
          </p:cNvSpPr>
          <p:nvPr>
            <p:ph type="sldNum" sz="quarter" idx="12"/>
          </p:nvPr>
        </p:nvSpPr>
        <p:spPr/>
        <p:txBody>
          <a:bodyPr/>
          <a:lstStyle/>
          <a:p>
            <a:fld id="{D1DFA059-E51A-4607-8A07-ACFBBE895161}" type="slidenum">
              <a:rPr lang="hu-HU" smtClean="0"/>
              <a:t>2</a:t>
            </a:fld>
            <a:endParaRPr lang="hu-HU"/>
          </a:p>
        </p:txBody>
      </p:sp>
    </p:spTree>
    <p:custDataLst>
      <p:tags r:id="rId1"/>
    </p:custDataLst>
    <p:extLst>
      <p:ext uri="{BB962C8B-B14F-4D97-AF65-F5344CB8AC3E}">
        <p14:creationId xmlns:p14="http://schemas.microsoft.com/office/powerpoint/2010/main" val="1929367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1">
              <a:lumMod val="40000"/>
              <a:lumOff val="60000"/>
            </a:schemeClr>
          </a:solidFill>
        </p:spPr>
        <p:txBody>
          <a:bodyPr>
            <a:normAutofit fontScale="90000"/>
          </a:bodyPr>
          <a:lstStyle/>
          <a:p>
            <a:r>
              <a:rPr lang="hu-HU" dirty="0" smtClean="0"/>
              <a:t>A tanórai szokások kérdőív értékelése</a:t>
            </a:r>
            <a:endParaRPr lang="hu-HU" dirty="0"/>
          </a:p>
        </p:txBody>
      </p:sp>
      <p:sp>
        <p:nvSpPr>
          <p:cNvPr id="6" name="Élőláb helye 5"/>
          <p:cNvSpPr>
            <a:spLocks noGrp="1"/>
          </p:cNvSpPr>
          <p:nvPr>
            <p:ph type="ftr" sz="quarter" idx="11"/>
          </p:nvPr>
        </p:nvSpPr>
        <p:spPr/>
        <p:txBody>
          <a:bodyPr/>
          <a:lstStyle/>
          <a:p>
            <a:r>
              <a:rPr lang="hu-HU" smtClean="0"/>
              <a:t>Készítette: Sági Lajos</a:t>
            </a:r>
            <a:endParaRPr lang="hu-HU"/>
          </a:p>
        </p:txBody>
      </p:sp>
      <p:sp>
        <p:nvSpPr>
          <p:cNvPr id="7" name="Dia számának helye 6"/>
          <p:cNvSpPr>
            <a:spLocks noGrp="1"/>
          </p:cNvSpPr>
          <p:nvPr>
            <p:ph type="sldNum" sz="quarter" idx="12"/>
          </p:nvPr>
        </p:nvSpPr>
        <p:spPr/>
        <p:txBody>
          <a:bodyPr/>
          <a:lstStyle/>
          <a:p>
            <a:fld id="{D1DFA059-E51A-4607-8A07-ACFBBE895161}" type="slidenum">
              <a:rPr lang="hu-HU" smtClean="0"/>
              <a:t>3</a:t>
            </a:fld>
            <a:endParaRPr lang="hu-HU"/>
          </a:p>
        </p:txBody>
      </p:sp>
      <p:sp>
        <p:nvSpPr>
          <p:cNvPr id="3" name="Szövegdoboz 2"/>
          <p:cNvSpPr txBox="1"/>
          <p:nvPr/>
        </p:nvSpPr>
        <p:spPr>
          <a:xfrm>
            <a:off x="467544" y="1484784"/>
            <a:ext cx="8208912" cy="1015663"/>
          </a:xfrm>
          <a:prstGeom prst="rect">
            <a:avLst/>
          </a:prstGeom>
          <a:noFill/>
        </p:spPr>
        <p:txBody>
          <a:bodyPr wrap="square" rtlCol="0">
            <a:spAutoFit/>
          </a:bodyPr>
          <a:lstStyle/>
          <a:p>
            <a:pPr algn="ctr"/>
            <a:r>
              <a:rPr lang="hu-HU" sz="2000" dirty="0" smtClean="0"/>
              <a:t>10 pozitív és 2 negatív kérdés volt, a maximális pontszám tehát 32 (40-8). Nézzük az eredményeket! Mindenki tudja, hogy mit írt a lapra, így csak az osztályról beszélünk. Majd máskor név szerint is.</a:t>
            </a:r>
            <a:endParaRPr lang="hu-HU" sz="2000" dirty="0"/>
          </a:p>
        </p:txBody>
      </p:sp>
      <p:graphicFrame>
        <p:nvGraphicFramePr>
          <p:cNvPr id="4" name="Diagram 3"/>
          <p:cNvGraphicFramePr/>
          <p:nvPr>
            <p:extLst>
              <p:ext uri="{D42A27DB-BD31-4B8C-83A1-F6EECF244321}">
                <p14:modId xmlns:p14="http://schemas.microsoft.com/office/powerpoint/2010/main" val="4073488159"/>
              </p:ext>
            </p:extLst>
          </p:nvPr>
        </p:nvGraphicFramePr>
        <p:xfrm>
          <a:off x="363690" y="2500447"/>
          <a:ext cx="8424936" cy="3556168"/>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965677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Tanszerek</a:t>
            </a:r>
            <a:endParaRPr lang="hu-HU" dirty="0"/>
          </a:p>
        </p:txBody>
      </p:sp>
      <p:sp>
        <p:nvSpPr>
          <p:cNvPr id="3" name="Élőláb helye 2"/>
          <p:cNvSpPr>
            <a:spLocks noGrp="1"/>
          </p:cNvSpPr>
          <p:nvPr>
            <p:ph type="ftr" sz="quarter" idx="11"/>
          </p:nvPr>
        </p:nvSpPr>
        <p:spPr/>
        <p:txBody>
          <a:bodyPr/>
          <a:lstStyle/>
          <a:p>
            <a:r>
              <a:rPr lang="hu-HU" smtClean="0"/>
              <a:t>Készítette: Sági Lajos</a:t>
            </a:r>
            <a:endParaRPr lang="hu-HU"/>
          </a:p>
        </p:txBody>
      </p:sp>
      <p:sp>
        <p:nvSpPr>
          <p:cNvPr id="4" name="Dia számának helye 3"/>
          <p:cNvSpPr>
            <a:spLocks noGrp="1"/>
          </p:cNvSpPr>
          <p:nvPr>
            <p:ph type="sldNum" sz="quarter" idx="12"/>
          </p:nvPr>
        </p:nvSpPr>
        <p:spPr/>
        <p:txBody>
          <a:bodyPr/>
          <a:lstStyle/>
          <a:p>
            <a:fld id="{D1DFA059-E51A-4607-8A07-ACFBBE895161}" type="slidenum">
              <a:rPr lang="hu-HU" smtClean="0"/>
              <a:t>4</a:t>
            </a:fld>
            <a:endParaRPr lang="hu-HU"/>
          </a:p>
        </p:txBody>
      </p:sp>
      <p:sp>
        <p:nvSpPr>
          <p:cNvPr id="5" name="Szövegdoboz 4"/>
          <p:cNvSpPr txBox="1"/>
          <p:nvPr/>
        </p:nvSpPr>
        <p:spPr>
          <a:xfrm>
            <a:off x="676764" y="1412776"/>
            <a:ext cx="7776864" cy="1569660"/>
          </a:xfrm>
          <a:prstGeom prst="rect">
            <a:avLst/>
          </a:prstGeom>
          <a:noFill/>
        </p:spPr>
        <p:txBody>
          <a:bodyPr wrap="square" rtlCol="0">
            <a:spAutoFit/>
          </a:bodyPr>
          <a:lstStyle/>
          <a:p>
            <a:pPr algn="ctr"/>
            <a:r>
              <a:rPr lang="hu-HU" sz="2400" dirty="0" smtClean="0"/>
              <a:t>A múlt órán már felelevenítettük, hogy mik a legfontosabb kellékei a tanulásnak. Akkor mit értettünk alatta?</a:t>
            </a:r>
            <a:br>
              <a:rPr lang="hu-HU" sz="2400" dirty="0" smtClean="0"/>
            </a:br>
            <a:r>
              <a:rPr lang="hu-HU" sz="2400" dirty="0" smtClean="0"/>
              <a:t>De ezeken kívül még sok másra is szükségünk van. </a:t>
            </a:r>
            <a:br>
              <a:rPr lang="hu-HU" sz="2400" dirty="0" smtClean="0"/>
            </a:br>
            <a:r>
              <a:rPr lang="hu-HU" sz="2400" dirty="0" smtClean="0"/>
              <a:t>Sorolj fel minél többet, a kép segít!</a:t>
            </a:r>
            <a:endParaRPr lang="hu-HU" sz="2400" dirty="0"/>
          </a:p>
        </p:txBody>
      </p:sp>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1497" y="3284984"/>
            <a:ext cx="3866368" cy="289977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75803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Melyik mire való?</a:t>
            </a:r>
            <a:endParaRPr lang="hu-HU" dirty="0"/>
          </a:p>
        </p:txBody>
      </p:sp>
      <p:sp>
        <p:nvSpPr>
          <p:cNvPr id="3" name="Élőláb helye 2"/>
          <p:cNvSpPr>
            <a:spLocks noGrp="1"/>
          </p:cNvSpPr>
          <p:nvPr>
            <p:ph type="ftr" sz="quarter" idx="11"/>
          </p:nvPr>
        </p:nvSpPr>
        <p:spPr/>
        <p:txBody>
          <a:bodyPr/>
          <a:lstStyle/>
          <a:p>
            <a:r>
              <a:rPr lang="hu-HU" smtClean="0"/>
              <a:t>Készítette: Sági Lajos</a:t>
            </a:r>
            <a:endParaRPr lang="hu-HU"/>
          </a:p>
        </p:txBody>
      </p:sp>
      <p:sp>
        <p:nvSpPr>
          <p:cNvPr id="4" name="Dia számának helye 3"/>
          <p:cNvSpPr>
            <a:spLocks noGrp="1"/>
          </p:cNvSpPr>
          <p:nvPr>
            <p:ph type="sldNum" sz="quarter" idx="12"/>
          </p:nvPr>
        </p:nvSpPr>
        <p:spPr/>
        <p:txBody>
          <a:bodyPr/>
          <a:lstStyle/>
          <a:p>
            <a:fld id="{D1DFA059-E51A-4607-8A07-ACFBBE895161}" type="slidenum">
              <a:rPr lang="hu-HU" smtClean="0"/>
              <a:t>5</a:t>
            </a:fld>
            <a:endParaRPr lang="hu-HU"/>
          </a:p>
        </p:txBody>
      </p:sp>
      <p:sp>
        <p:nvSpPr>
          <p:cNvPr id="5" name="Téglalap 4"/>
          <p:cNvSpPr/>
          <p:nvPr/>
        </p:nvSpPr>
        <p:spPr>
          <a:xfrm rot="20267713">
            <a:off x="674576" y="2052441"/>
            <a:ext cx="2392963" cy="769441"/>
          </a:xfrm>
          <a:prstGeom prst="rect">
            <a:avLst/>
          </a:prstGeom>
          <a:noFill/>
        </p:spPr>
        <p:txBody>
          <a:bodyPr wrap="none" lIns="91440" tIns="45720" rIns="91440" bIns="45720">
            <a:spAutoFit/>
          </a:bodyPr>
          <a:lstStyle/>
          <a:p>
            <a:pPr algn="ctr"/>
            <a:r>
              <a:rPr lang="hu-HU" sz="4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Tankönyv</a:t>
            </a:r>
            <a:endParaRPr lang="hu-HU"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9" name="Téglalap 8"/>
          <p:cNvSpPr/>
          <p:nvPr/>
        </p:nvSpPr>
        <p:spPr>
          <a:xfrm>
            <a:off x="2013001" y="3317536"/>
            <a:ext cx="1549206" cy="830997"/>
          </a:xfrm>
          <a:prstGeom prst="rect">
            <a:avLst/>
          </a:prstGeom>
          <a:noFill/>
        </p:spPr>
        <p:txBody>
          <a:bodyPr wrap="none" lIns="91440" tIns="45720" rIns="91440" bIns="45720">
            <a:spAutoFit/>
          </a:bodyPr>
          <a:lstStyle/>
          <a:p>
            <a:pPr algn="ctr"/>
            <a:r>
              <a:rPr lang="hu-HU" sz="48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Füzet</a:t>
            </a:r>
            <a:endParaRPr lang="hu-HU" sz="4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0" name="Téglalap 9"/>
          <p:cNvSpPr/>
          <p:nvPr/>
        </p:nvSpPr>
        <p:spPr>
          <a:xfrm rot="904735">
            <a:off x="5435521" y="1841615"/>
            <a:ext cx="3250377" cy="830997"/>
          </a:xfrm>
          <a:prstGeom prst="rect">
            <a:avLst/>
          </a:prstGeom>
          <a:noFill/>
        </p:spPr>
        <p:txBody>
          <a:bodyPr wrap="none" lIns="91440" tIns="45720" rIns="91440" bIns="45720">
            <a:spAutoFit/>
          </a:bodyPr>
          <a:lstStyle/>
          <a:p>
            <a:pPr algn="ctr"/>
            <a:r>
              <a:rPr lang="hu-HU" sz="48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Munkafüzet</a:t>
            </a:r>
            <a:endParaRPr lang="hu-HU" sz="4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1" name="Téglalap 10"/>
          <p:cNvSpPr/>
          <p:nvPr/>
        </p:nvSpPr>
        <p:spPr>
          <a:xfrm rot="2113232">
            <a:off x="5201266" y="3885619"/>
            <a:ext cx="3919535" cy="830997"/>
          </a:xfrm>
          <a:prstGeom prst="rect">
            <a:avLst/>
          </a:prstGeom>
          <a:noFill/>
        </p:spPr>
        <p:txBody>
          <a:bodyPr wrap="none" lIns="91440" tIns="45720" rIns="91440" bIns="45720">
            <a:spAutoFit/>
          </a:bodyPr>
          <a:lstStyle/>
          <a:p>
            <a:pPr algn="ctr"/>
            <a:r>
              <a:rPr lang="hu-HU" sz="48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Tollak, ceruzák</a:t>
            </a:r>
            <a:endParaRPr lang="hu-HU" sz="4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2" name="Téglalap 11"/>
          <p:cNvSpPr/>
          <p:nvPr/>
        </p:nvSpPr>
        <p:spPr>
          <a:xfrm rot="2336796">
            <a:off x="102823" y="5101145"/>
            <a:ext cx="2805255" cy="830997"/>
          </a:xfrm>
          <a:prstGeom prst="rect">
            <a:avLst/>
          </a:prstGeom>
          <a:noFill/>
        </p:spPr>
        <p:txBody>
          <a:bodyPr wrap="none" lIns="91440" tIns="45720" rIns="91440" bIns="45720">
            <a:spAutoFit/>
          </a:bodyPr>
          <a:lstStyle/>
          <a:p>
            <a:pPr algn="ctr"/>
            <a:r>
              <a:rPr lang="hu-HU" sz="48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Tornaruha</a:t>
            </a:r>
            <a:endParaRPr lang="hu-HU" sz="4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3" name="Téglalap 12"/>
          <p:cNvSpPr/>
          <p:nvPr/>
        </p:nvSpPr>
        <p:spPr>
          <a:xfrm rot="739379">
            <a:off x="3068458" y="5419151"/>
            <a:ext cx="2740045" cy="830997"/>
          </a:xfrm>
          <a:prstGeom prst="rect">
            <a:avLst/>
          </a:prstGeom>
          <a:noFill/>
        </p:spPr>
        <p:txBody>
          <a:bodyPr wrap="none" lIns="91440" tIns="45720" rIns="91440" bIns="45720">
            <a:spAutoFit/>
          </a:bodyPr>
          <a:lstStyle/>
          <a:p>
            <a:pPr algn="ctr"/>
            <a:r>
              <a:rPr lang="hu-HU" sz="48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Lexikonok</a:t>
            </a:r>
            <a:endParaRPr lang="hu-HU" sz="4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4" name="Téglalap 13"/>
          <p:cNvSpPr/>
          <p:nvPr/>
        </p:nvSpPr>
        <p:spPr>
          <a:xfrm rot="428623">
            <a:off x="3697744" y="2193464"/>
            <a:ext cx="1112099" cy="830997"/>
          </a:xfrm>
          <a:prstGeom prst="rect">
            <a:avLst/>
          </a:prstGeom>
          <a:noFill/>
        </p:spPr>
        <p:txBody>
          <a:bodyPr wrap="none" lIns="91440" tIns="45720" rIns="91440" bIns="45720">
            <a:spAutoFit/>
          </a:bodyPr>
          <a:lstStyle/>
          <a:p>
            <a:pPr algn="ctr"/>
            <a:r>
              <a:rPr lang="hu-HU" sz="48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Óra</a:t>
            </a:r>
            <a:endParaRPr lang="hu-HU" sz="4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5" name="Téglalap 14"/>
          <p:cNvSpPr/>
          <p:nvPr/>
        </p:nvSpPr>
        <p:spPr>
          <a:xfrm rot="20427400">
            <a:off x="3256868" y="4106319"/>
            <a:ext cx="2487027" cy="830997"/>
          </a:xfrm>
          <a:prstGeom prst="rect">
            <a:avLst/>
          </a:prstGeom>
          <a:noFill/>
        </p:spPr>
        <p:txBody>
          <a:bodyPr wrap="none" lIns="91440" tIns="45720" rIns="91440" bIns="45720">
            <a:spAutoFit/>
          </a:bodyPr>
          <a:lstStyle/>
          <a:p>
            <a:pPr algn="ctr"/>
            <a:r>
              <a:rPr lang="hu-HU" sz="48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Térképek</a:t>
            </a:r>
            <a:endParaRPr lang="hu-HU" sz="4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ustDataLst>
      <p:tags r:id="rId1"/>
    </p:custDataLst>
    <p:extLst>
      <p:ext uri="{BB962C8B-B14F-4D97-AF65-F5344CB8AC3E}">
        <p14:creationId xmlns:p14="http://schemas.microsoft.com/office/powerpoint/2010/main" val="1096844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Kérdések…</a:t>
            </a:r>
            <a:endParaRPr lang="hu-HU" dirty="0"/>
          </a:p>
        </p:txBody>
      </p:sp>
      <p:sp>
        <p:nvSpPr>
          <p:cNvPr id="3" name="Élőláb helye 2"/>
          <p:cNvSpPr>
            <a:spLocks noGrp="1"/>
          </p:cNvSpPr>
          <p:nvPr>
            <p:ph type="ftr" sz="quarter" idx="11"/>
          </p:nvPr>
        </p:nvSpPr>
        <p:spPr/>
        <p:txBody>
          <a:bodyPr/>
          <a:lstStyle/>
          <a:p>
            <a:r>
              <a:rPr lang="hu-HU" smtClean="0"/>
              <a:t>Készítette: Sági Lajos</a:t>
            </a:r>
            <a:endParaRPr lang="hu-HU"/>
          </a:p>
        </p:txBody>
      </p:sp>
      <p:sp>
        <p:nvSpPr>
          <p:cNvPr id="4" name="Dia számának helye 3"/>
          <p:cNvSpPr>
            <a:spLocks noGrp="1"/>
          </p:cNvSpPr>
          <p:nvPr>
            <p:ph type="sldNum" sz="quarter" idx="12"/>
          </p:nvPr>
        </p:nvSpPr>
        <p:spPr/>
        <p:txBody>
          <a:bodyPr/>
          <a:lstStyle/>
          <a:p>
            <a:fld id="{D1DFA059-E51A-4607-8A07-ACFBBE895161}" type="slidenum">
              <a:rPr lang="hu-HU" smtClean="0"/>
              <a:t>6</a:t>
            </a:fld>
            <a:endParaRPr lang="hu-HU"/>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778" y="1580938"/>
            <a:ext cx="6282444" cy="461211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390327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Ne csak a tankönyvből tanulj!</a:t>
            </a:r>
            <a:endParaRPr lang="hu-HU" dirty="0"/>
          </a:p>
        </p:txBody>
      </p:sp>
      <p:sp>
        <p:nvSpPr>
          <p:cNvPr id="3" name="Élőláb helye 2"/>
          <p:cNvSpPr>
            <a:spLocks noGrp="1"/>
          </p:cNvSpPr>
          <p:nvPr>
            <p:ph type="ftr" sz="quarter" idx="11"/>
          </p:nvPr>
        </p:nvSpPr>
        <p:spPr/>
        <p:txBody>
          <a:bodyPr/>
          <a:lstStyle/>
          <a:p>
            <a:r>
              <a:rPr lang="hu-HU" smtClean="0"/>
              <a:t>Készítette: Sági Lajos</a:t>
            </a:r>
            <a:endParaRPr lang="hu-HU"/>
          </a:p>
        </p:txBody>
      </p:sp>
      <p:sp>
        <p:nvSpPr>
          <p:cNvPr id="4" name="Dia számának helye 3"/>
          <p:cNvSpPr>
            <a:spLocks noGrp="1"/>
          </p:cNvSpPr>
          <p:nvPr>
            <p:ph type="sldNum" sz="quarter" idx="12"/>
          </p:nvPr>
        </p:nvSpPr>
        <p:spPr/>
        <p:txBody>
          <a:bodyPr/>
          <a:lstStyle/>
          <a:p>
            <a:fld id="{D1DFA059-E51A-4607-8A07-ACFBBE895161}" type="slidenum">
              <a:rPr lang="hu-HU" smtClean="0"/>
              <a:t>7</a:t>
            </a:fld>
            <a:endParaRPr lang="hu-HU"/>
          </a:p>
        </p:txBody>
      </p:sp>
      <p:sp>
        <p:nvSpPr>
          <p:cNvPr id="5" name="Szövegdoboz 4"/>
          <p:cNvSpPr txBox="1"/>
          <p:nvPr/>
        </p:nvSpPr>
        <p:spPr>
          <a:xfrm>
            <a:off x="457200" y="1831519"/>
            <a:ext cx="8229600" cy="4154984"/>
          </a:xfrm>
          <a:prstGeom prst="rect">
            <a:avLst/>
          </a:prstGeom>
          <a:noFill/>
        </p:spPr>
        <p:txBody>
          <a:bodyPr wrap="square" rtlCol="0">
            <a:spAutoFit/>
          </a:bodyPr>
          <a:lstStyle/>
          <a:p>
            <a:pPr indent="276225" algn="just"/>
            <a:r>
              <a:rPr lang="hu-HU" sz="2400" dirty="0" smtClean="0"/>
              <a:t>A tankönyvi szövegek néha nagyon tömények, sűrítettek, s ebből következően szárazak és unalmasak is lehetnek. Az </a:t>
            </a:r>
            <a:r>
              <a:rPr lang="hu-HU" sz="2400" dirty="0" err="1" smtClean="0"/>
              <a:t>apróbetűs</a:t>
            </a:r>
            <a:r>
              <a:rPr lang="hu-HU" sz="2400" dirty="0" smtClean="0"/>
              <a:t> szövegek, szemelvények vagy kiegészítő olvasmányok sokszor jobban megvilágítják a lényeget, mint a magyarázat. Különösen értékesek az eredeti forrásmunkák, illetve nagy tudósok, művészek idézett szövegei. Épp olyan ez, mint ahogy jobb egy almába beleharapni, mint az almáról tudományosan pontos leírást olvasni. Nézz körül otthon és a könyvtárban is, milyen kézikönyveket találsz a tanulandó témakörben. […] Soha ne csak a feladott oldalakat tanuld meg, hanem lapozz visszafelé és előre is, hogy teljesebb képet kapj: honnan hová.</a:t>
            </a:r>
            <a:endParaRPr lang="hu-HU" sz="2400" dirty="0"/>
          </a:p>
        </p:txBody>
      </p:sp>
    </p:spTree>
    <p:custDataLst>
      <p:tags r:id="rId1"/>
    </p:custDataLst>
    <p:extLst>
      <p:ext uri="{BB962C8B-B14F-4D97-AF65-F5344CB8AC3E}">
        <p14:creationId xmlns:p14="http://schemas.microsoft.com/office/powerpoint/2010/main" val="249910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Fogalmazzunk kérdéseket!</a:t>
            </a:r>
            <a:endParaRPr lang="hu-HU" dirty="0"/>
          </a:p>
        </p:txBody>
      </p:sp>
      <p:sp>
        <p:nvSpPr>
          <p:cNvPr id="3" name="Élőláb helye 2"/>
          <p:cNvSpPr>
            <a:spLocks noGrp="1"/>
          </p:cNvSpPr>
          <p:nvPr>
            <p:ph type="ftr" sz="quarter" idx="11"/>
          </p:nvPr>
        </p:nvSpPr>
        <p:spPr/>
        <p:txBody>
          <a:bodyPr/>
          <a:lstStyle/>
          <a:p>
            <a:r>
              <a:rPr lang="hu-HU" smtClean="0"/>
              <a:t>Készítette: Sági Lajos</a:t>
            </a:r>
            <a:endParaRPr lang="hu-HU"/>
          </a:p>
        </p:txBody>
      </p:sp>
      <p:sp>
        <p:nvSpPr>
          <p:cNvPr id="4" name="Dia számának helye 3"/>
          <p:cNvSpPr>
            <a:spLocks noGrp="1"/>
          </p:cNvSpPr>
          <p:nvPr>
            <p:ph type="sldNum" sz="quarter" idx="12"/>
          </p:nvPr>
        </p:nvSpPr>
        <p:spPr/>
        <p:txBody>
          <a:bodyPr/>
          <a:lstStyle/>
          <a:p>
            <a:fld id="{D1DFA059-E51A-4607-8A07-ACFBBE895161}" type="slidenum">
              <a:rPr lang="hu-HU" smtClean="0"/>
              <a:t>8</a:t>
            </a:fld>
            <a:endParaRPr lang="hu-HU"/>
          </a:p>
        </p:txBody>
      </p:sp>
      <p:sp>
        <p:nvSpPr>
          <p:cNvPr id="5" name="Téglalap 4"/>
          <p:cNvSpPr/>
          <p:nvPr/>
        </p:nvSpPr>
        <p:spPr>
          <a:xfrm>
            <a:off x="683568" y="1700808"/>
            <a:ext cx="4476162" cy="923330"/>
          </a:xfrm>
          <a:prstGeom prst="rect">
            <a:avLst/>
          </a:prstGeom>
          <a:noFill/>
        </p:spPr>
        <p:txBody>
          <a:bodyPr wrap="none" lIns="91440" tIns="45720" rIns="91440" bIns="45720">
            <a:spAutoFit/>
          </a:bodyPr>
          <a:lstStyle/>
          <a:p>
            <a:pPr algn="ctr"/>
            <a:r>
              <a:rPr lang="hu-HU"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Milyenek a … ?</a:t>
            </a:r>
            <a:endParaRPr lang="hu-HU"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Téglalap 5"/>
          <p:cNvSpPr/>
          <p:nvPr/>
        </p:nvSpPr>
        <p:spPr>
          <a:xfrm>
            <a:off x="679205" y="3848274"/>
            <a:ext cx="2980303" cy="923330"/>
          </a:xfrm>
          <a:prstGeom prst="rect">
            <a:avLst/>
          </a:prstGeom>
          <a:noFill/>
        </p:spPr>
        <p:txBody>
          <a:bodyPr wrap="none" lIns="91440" tIns="45720" rIns="91440" bIns="45720">
            <a:spAutoFit/>
          </a:bodyPr>
          <a:lstStyle/>
          <a:p>
            <a:pPr algn="ctr"/>
            <a:r>
              <a:rPr lang="hu-HU" sz="5400" b="1" cap="none" spc="50" dirty="0" smtClean="0">
                <a:ln w="0"/>
                <a:solidFill>
                  <a:schemeClr val="bg2"/>
                </a:solidFill>
                <a:effectLst>
                  <a:innerShdw blurRad="63500" dist="50800" dir="13500000">
                    <a:srgbClr val="000000">
                      <a:alpha val="50000"/>
                    </a:srgbClr>
                  </a:innerShdw>
                </a:effectLst>
              </a:rPr>
              <a:t>Miért … ?</a:t>
            </a:r>
            <a:endParaRPr lang="hu-HU" sz="5400" b="1" cap="none" spc="50" dirty="0">
              <a:ln w="0"/>
              <a:solidFill>
                <a:schemeClr val="bg2"/>
              </a:solidFill>
              <a:effectLst>
                <a:innerShdw blurRad="63500" dist="50800" dir="13500000">
                  <a:srgbClr val="000000">
                    <a:alpha val="50000"/>
                  </a:srgbClr>
                </a:innerShdw>
              </a:effectLst>
            </a:endParaRPr>
          </a:p>
        </p:txBody>
      </p:sp>
      <p:sp>
        <p:nvSpPr>
          <p:cNvPr id="7" name="Téglalap 6"/>
          <p:cNvSpPr/>
          <p:nvPr/>
        </p:nvSpPr>
        <p:spPr>
          <a:xfrm>
            <a:off x="679205" y="4919493"/>
            <a:ext cx="4443973" cy="923330"/>
          </a:xfrm>
          <a:prstGeom prst="rect">
            <a:avLst/>
          </a:prstGeom>
          <a:noFill/>
        </p:spPr>
        <p:txBody>
          <a:bodyPr wrap="none" lIns="91440" tIns="45720" rIns="91440" bIns="45720">
            <a:spAutoFit/>
          </a:bodyPr>
          <a:lstStyle/>
          <a:p>
            <a:pPr algn="ctr"/>
            <a:r>
              <a:rPr lang="hu-HU" sz="5400" b="0" cap="none" spc="0" dirty="0" smtClean="0">
                <a:ln w="0"/>
                <a:solidFill>
                  <a:schemeClr val="accent1"/>
                </a:solidFill>
                <a:effectLst>
                  <a:outerShdw blurRad="38100" dist="25400" dir="5400000" algn="ctr" rotWithShape="0">
                    <a:srgbClr val="6E747A">
                      <a:alpha val="43000"/>
                    </a:srgbClr>
                  </a:outerShdw>
                </a:effectLst>
              </a:rPr>
              <a:t>Mit kellene … ?</a:t>
            </a:r>
            <a:endParaRPr lang="hu-HU" sz="5400" b="0" cap="none" spc="0" dirty="0">
              <a:ln w="0"/>
              <a:solidFill>
                <a:schemeClr val="accent1"/>
              </a:solidFill>
              <a:effectLst>
                <a:outerShdw blurRad="38100" dist="25400" dir="5400000" algn="ctr" rotWithShape="0">
                  <a:srgbClr val="6E747A">
                    <a:alpha val="43000"/>
                  </a:srgbClr>
                </a:outerShdw>
              </a:effectLst>
            </a:endParaRPr>
          </a:p>
        </p:txBody>
      </p:sp>
      <p:sp>
        <p:nvSpPr>
          <p:cNvPr id="8" name="Téglalap 7"/>
          <p:cNvSpPr/>
          <p:nvPr/>
        </p:nvSpPr>
        <p:spPr>
          <a:xfrm>
            <a:off x="679205" y="2777105"/>
            <a:ext cx="3265639" cy="923330"/>
          </a:xfrm>
          <a:prstGeom prst="rect">
            <a:avLst/>
          </a:prstGeom>
          <a:noFill/>
        </p:spPr>
        <p:txBody>
          <a:bodyPr wrap="none" lIns="91440" tIns="45720" rIns="91440" bIns="45720">
            <a:spAutoFit/>
          </a:bodyPr>
          <a:lstStyle/>
          <a:p>
            <a:pPr algn="ctr"/>
            <a:r>
              <a:rPr lang="hu-HU" sz="5400" b="1" cap="none" spc="0" dirty="0" smtClean="0">
                <a:ln w="22225">
                  <a:solidFill>
                    <a:schemeClr val="accent2"/>
                  </a:solidFill>
                  <a:prstDash val="solid"/>
                </a:ln>
                <a:solidFill>
                  <a:schemeClr val="bg2"/>
                </a:solidFill>
                <a:effectLst/>
              </a:rPr>
              <a:t>Melyik … ?</a:t>
            </a:r>
            <a:endParaRPr lang="hu-HU" sz="5400" b="1" cap="none" spc="0" dirty="0">
              <a:ln w="22225">
                <a:solidFill>
                  <a:schemeClr val="accent2"/>
                </a:solidFill>
                <a:prstDash val="solid"/>
              </a:ln>
              <a:solidFill>
                <a:schemeClr val="bg2"/>
              </a:solidFill>
              <a:effectLst/>
            </a:endParaRPr>
          </a:p>
        </p:txBody>
      </p:sp>
      <p:pic>
        <p:nvPicPr>
          <p:cNvPr id="1026" name="Picture 2" descr="http://www.productinnovationeducators.com/blog/wp-content/uploads/2012/04/Puppet-with-Question-Ma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8302" y="1596331"/>
            <a:ext cx="3943350" cy="44481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95882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Összefoglalás</a:t>
            </a:r>
            <a:endParaRPr lang="hu-HU" dirty="0"/>
          </a:p>
        </p:txBody>
      </p:sp>
      <p:sp>
        <p:nvSpPr>
          <p:cNvPr id="3" name="Élőláb helye 2"/>
          <p:cNvSpPr>
            <a:spLocks noGrp="1"/>
          </p:cNvSpPr>
          <p:nvPr>
            <p:ph type="ftr" sz="quarter" idx="11"/>
          </p:nvPr>
        </p:nvSpPr>
        <p:spPr/>
        <p:txBody>
          <a:bodyPr/>
          <a:lstStyle/>
          <a:p>
            <a:r>
              <a:rPr lang="hu-HU" smtClean="0"/>
              <a:t>Készítette: Sági Lajos</a:t>
            </a:r>
            <a:endParaRPr lang="hu-HU"/>
          </a:p>
        </p:txBody>
      </p:sp>
      <p:sp>
        <p:nvSpPr>
          <p:cNvPr id="4" name="Dia számának helye 3"/>
          <p:cNvSpPr>
            <a:spLocks noGrp="1"/>
          </p:cNvSpPr>
          <p:nvPr>
            <p:ph type="sldNum" sz="quarter" idx="12"/>
          </p:nvPr>
        </p:nvSpPr>
        <p:spPr/>
        <p:txBody>
          <a:bodyPr/>
          <a:lstStyle/>
          <a:p>
            <a:fld id="{D1DFA059-E51A-4607-8A07-ACFBBE895161}" type="slidenum">
              <a:rPr lang="hu-HU" smtClean="0"/>
              <a:t>9</a:t>
            </a:fld>
            <a:endParaRPr lang="hu-HU"/>
          </a:p>
        </p:txBody>
      </p:sp>
      <p:sp>
        <p:nvSpPr>
          <p:cNvPr id="5" name="Szövegdoboz 4"/>
          <p:cNvSpPr txBox="1"/>
          <p:nvPr/>
        </p:nvSpPr>
        <p:spPr>
          <a:xfrm>
            <a:off x="791580" y="2132856"/>
            <a:ext cx="7560840" cy="2292935"/>
          </a:xfrm>
          <a:prstGeom prst="rect">
            <a:avLst/>
          </a:prstGeom>
          <a:noFill/>
        </p:spPr>
        <p:txBody>
          <a:bodyPr wrap="square" rtlCol="0">
            <a:spAutoFit/>
          </a:bodyPr>
          <a:lstStyle/>
          <a:p>
            <a:pPr algn="ctr">
              <a:spcAft>
                <a:spcPts val="1800"/>
              </a:spcAft>
            </a:pPr>
            <a:r>
              <a:rPr lang="hu-HU" sz="3200" dirty="0" smtClean="0"/>
              <a:t>Gyűjtsük össze miről volt szó a mai órán!</a:t>
            </a:r>
          </a:p>
          <a:p>
            <a:pPr marL="457200" indent="-457200">
              <a:buFont typeface="Arial" panose="020B0604020202020204" pitchFamily="34" charset="0"/>
              <a:buChar char="•"/>
            </a:pPr>
            <a:r>
              <a:rPr lang="hu-HU" sz="3200" dirty="0" smtClean="0"/>
              <a:t>Tesztek értékelése</a:t>
            </a:r>
          </a:p>
          <a:p>
            <a:pPr marL="457200" indent="-457200">
              <a:buFont typeface="Arial" panose="020B0604020202020204" pitchFamily="34" charset="0"/>
              <a:buChar char="•"/>
            </a:pPr>
            <a:r>
              <a:rPr lang="hu-HU" sz="3200" dirty="0" smtClean="0"/>
              <a:t>Taneszközök használata</a:t>
            </a:r>
          </a:p>
          <a:p>
            <a:pPr marL="457200" indent="-457200">
              <a:buFont typeface="Arial" panose="020B0604020202020204" pitchFamily="34" charset="0"/>
              <a:buChar char="•"/>
            </a:pPr>
            <a:r>
              <a:rPr lang="hu-HU" sz="3200" dirty="0" smtClean="0"/>
              <a:t>Kérdések fogalmazása</a:t>
            </a:r>
            <a:endParaRPr lang="hu-HU" sz="3200" dirty="0"/>
          </a:p>
        </p:txBody>
      </p:sp>
    </p:spTree>
    <p:custDataLst>
      <p:tags r:id="rId1"/>
    </p:custDataLst>
    <p:extLst>
      <p:ext uri="{BB962C8B-B14F-4D97-AF65-F5344CB8AC3E}">
        <p14:creationId xmlns:p14="http://schemas.microsoft.com/office/powerpoint/2010/main" val="3913988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téma">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325</Words>
  <Application>Microsoft Office PowerPoint</Application>
  <PresentationFormat>Diavetítés a képernyőre (4:3 oldalarány)</PresentationFormat>
  <Paragraphs>52</Paragraphs>
  <Slides>10</Slides>
  <Notes>0</Notes>
  <HiddenSlides>1</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10</vt:i4>
      </vt:variant>
    </vt:vector>
  </HeadingPairs>
  <TitlesOfParts>
    <vt:vector size="13" baseType="lpstr">
      <vt:lpstr>Arial</vt:lpstr>
      <vt:lpstr>Calibri</vt:lpstr>
      <vt:lpstr>Office-téma</vt:lpstr>
      <vt:lpstr>Az eszközök áttekintése</vt:lpstr>
      <vt:lpstr>Előkészület – tanár </vt:lpstr>
      <vt:lpstr>A tanórai szokások kérdőív értékelése</vt:lpstr>
      <vt:lpstr>Tanszerek</vt:lpstr>
      <vt:lpstr>Melyik mire való?</vt:lpstr>
      <vt:lpstr>Kérdések…</vt:lpstr>
      <vt:lpstr>Ne csak a tankönyvből tanulj!</vt:lpstr>
      <vt:lpstr>Fogalmazzunk kérdéseket!</vt:lpstr>
      <vt:lpstr>Összefoglalás</vt:lpstr>
      <vt:lpstr>Játék</vt:lpstr>
    </vt:vector>
  </TitlesOfParts>
  <Company>S7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Tanulásmódszertan</dc:title>
  <dc:creator>Silent User</dc:creator>
  <cp:lastModifiedBy>Silent User</cp:lastModifiedBy>
  <cp:revision>32</cp:revision>
  <dcterms:created xsi:type="dcterms:W3CDTF">2014-07-01T15:37:39Z</dcterms:created>
  <dcterms:modified xsi:type="dcterms:W3CDTF">2015-04-15T19:44:36Z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E795567F-432E-4627-B62E-22633CADAE38</vt:lpwstr>
  </property>
  <property fmtid="{D5CDD505-2E9C-101B-9397-08002B2CF9AE}" pid="3" name="ArticulatePath">
    <vt:lpwstr>alap</vt:lpwstr>
  </property>
</Properties>
</file>