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embeddedFontLst>
    <p:embeddedFont>
      <p:font typeface="Bradley Hand ITC" pitchFamily="66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57"/>
    <a:srgbClr val="C1FFDD"/>
    <a:srgbClr val="4BFF9C"/>
    <a:srgbClr val="00CC66"/>
    <a:srgbClr val="339933"/>
    <a:srgbClr val="00F66F"/>
    <a:srgbClr val="81FFBA"/>
    <a:srgbClr val="A3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2015.04.15.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2015.04.15.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2015.04.15.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C1FFDD"/>
            </a:gs>
            <a:gs pos="100000">
              <a:srgbClr val="81FFB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rgbClr val="81FFBA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Jegyzetkészítés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5/17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Akkor ugye…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10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93" y="1124744"/>
            <a:ext cx="3477615" cy="523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98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11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439"/>
              </p:ext>
            </p:extLst>
          </p:nvPr>
        </p:nvGraphicFramePr>
        <p:xfrm>
          <a:off x="683568" y="1556792"/>
          <a:ext cx="777686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12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Értékelés</a:t>
                      </a:r>
                      <a:endParaRPr lang="hu-H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C0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Elvárt tudás</a:t>
                      </a:r>
                      <a:endParaRPr lang="hu-H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C05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Kiváló</a:t>
                      </a:r>
                      <a:endParaRPr lang="hu-HU" dirty="0"/>
                    </a:p>
                  </a:txBody>
                  <a:tcPr anchor="ctr"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Megismert szöveghez</a:t>
                      </a:r>
                      <a:r>
                        <a:rPr lang="hu-HU" baseline="0" dirty="0" smtClean="0"/>
                        <a:t> önállóan kérdéseket tud alkotni.  Önállóan tud címet adni. (kép, szöveg bekezdései) Alkalmazza a hatékony tanulást segítő módszereket. Ismeri a jegyzetelés fajtáit és a saját tanulási stílusához illőt.</a:t>
                      </a:r>
                      <a:endParaRPr lang="hu-HU" dirty="0"/>
                    </a:p>
                  </a:txBody>
                  <a:tcPr>
                    <a:solidFill>
                      <a:srgbClr val="4BFF9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Jól megfelelt</a:t>
                      </a:r>
                      <a:endParaRPr lang="hu-HU" dirty="0"/>
                    </a:p>
                  </a:txBody>
                  <a:tcPr anchor="ctr">
                    <a:solidFill>
                      <a:srgbClr val="C1FF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Megismert szöveghez</a:t>
                      </a:r>
                      <a:r>
                        <a:rPr lang="hu-HU" baseline="0" dirty="0" smtClean="0"/>
                        <a:t> tud önállóan kérdéseket alkotni. Tud képeknek, bekezdéseknek címet adni.  Ismeri a hatékony tanulás módszereit. Ismeri saját tanulási stílusának jellegzetességeit.</a:t>
                      </a:r>
                      <a:endParaRPr lang="hu-HU" dirty="0"/>
                    </a:p>
                  </a:txBody>
                  <a:tcPr>
                    <a:solidFill>
                      <a:srgbClr val="C1FF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Megfelelt</a:t>
                      </a:r>
                      <a:endParaRPr lang="hu-HU" dirty="0"/>
                    </a:p>
                  </a:txBody>
                  <a:tcPr anchor="ctr"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Megismert szöveghez tud kérdéseket alkotni. Segítséggel</a:t>
                      </a:r>
                      <a:r>
                        <a:rPr lang="hu-HU" baseline="0" dirty="0" smtClean="0"/>
                        <a:t> képes címet adni képeknek, szövegrészeknek. Ismeri saját tanulási stílusát.</a:t>
                      </a:r>
                      <a:endParaRPr lang="hu-HU" dirty="0"/>
                    </a:p>
                  </a:txBody>
                  <a:tcPr>
                    <a:solidFill>
                      <a:srgbClr val="4BFF9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Nem felelt meg</a:t>
                      </a:r>
                      <a:endParaRPr lang="hu-HU" dirty="0"/>
                    </a:p>
                  </a:txBody>
                  <a:tcPr anchor="ctr">
                    <a:solidFill>
                      <a:srgbClr val="C1FF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Megismert</a:t>
                      </a:r>
                      <a:r>
                        <a:rPr lang="hu-HU" baseline="0" dirty="0" smtClean="0"/>
                        <a:t> szöveghez nem tud kérdéseket alkotni. Nem tud címet adni képnek, szövegrészletnek. Nem tud példát mondani hatékony tanulási módszerre. Nem ismeri saját tanulási stílusát.</a:t>
                      </a:r>
                      <a:endParaRPr lang="hu-HU" dirty="0"/>
                    </a:p>
                  </a:txBody>
                  <a:tcPr>
                    <a:solidFill>
                      <a:srgbClr val="C1FFDD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528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munkalapot kinyomtatni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5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95536" y="3161859"/>
            <a:ext cx="2833944" cy="2715413"/>
            <a:chOff x="395536" y="1721698"/>
            <a:chExt cx="2833944" cy="2715413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721698"/>
              <a:ext cx="2833944" cy="2715413"/>
            </a:xfrm>
            <a:prstGeom prst="rect">
              <a:avLst/>
            </a:prstGeom>
          </p:spPr>
        </p:pic>
        <p:sp>
          <p:nvSpPr>
            <p:cNvPr id="13" name="Téglalap 12"/>
            <p:cNvSpPr/>
            <p:nvPr/>
          </p:nvSpPr>
          <p:spPr>
            <a:xfrm rot="191521">
              <a:off x="648328" y="2173823"/>
              <a:ext cx="2286000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hu-HU" b="1" dirty="0">
                  <a:latin typeface="Bradley Hand ITC" pitchFamily="66" charset="0"/>
                </a:rPr>
                <a:t>Mondj </a:t>
              </a:r>
              <a:r>
                <a:rPr lang="hu-HU" b="1" dirty="0" smtClean="0">
                  <a:latin typeface="Bradley Hand ITC" pitchFamily="66" charset="0"/>
                </a:rPr>
                <a:t>tippeket </a:t>
              </a:r>
              <a:r>
                <a:rPr lang="hu-HU" b="1" dirty="0">
                  <a:latin typeface="Bradley Hand ITC" pitchFamily="66" charset="0"/>
                </a:rPr>
                <a:t>a gyors tanulásra egy barátodnak</a:t>
              </a:r>
              <a:r>
                <a:rPr lang="hu-HU" b="1" dirty="0" smtClean="0">
                  <a:latin typeface="Bradley Hand ITC" pitchFamily="66" charset="0"/>
                </a:rPr>
                <a:t>!</a:t>
              </a:r>
            </a:p>
            <a:p>
              <a:pPr algn="ctr"/>
              <a:r>
                <a:rPr lang="hu-HU" b="1" dirty="0">
                  <a:latin typeface="Bradley Hand ITC" pitchFamily="66" charset="0"/>
                </a:rPr>
                <a:t>Miért fontos, hogy jól tudjuk az anyagot felosztani</a:t>
              </a:r>
              <a:r>
                <a:rPr lang="hu-HU" b="1" dirty="0" smtClean="0">
                  <a:latin typeface="Bradley Hand ITC" pitchFamily="66" charset="0"/>
                </a:rPr>
                <a:t>?</a:t>
              </a:r>
              <a:endParaRPr lang="hu-HU" b="1" dirty="0">
                <a:latin typeface="Bradley Hand ITC" pitchFamily="66" charset="0"/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278680" y="3150183"/>
            <a:ext cx="2605493" cy="2727089"/>
            <a:chOff x="3278680" y="1710022"/>
            <a:chExt cx="2605493" cy="2727089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4" t="-2199" r="16683" b="3900"/>
            <a:stretch/>
          </p:blipFill>
          <p:spPr>
            <a:xfrm>
              <a:off x="3278680" y="1710022"/>
              <a:ext cx="2605493" cy="2727089"/>
            </a:xfrm>
            <a:prstGeom prst="rect">
              <a:avLst/>
            </a:prstGeom>
          </p:spPr>
        </p:pic>
        <p:sp>
          <p:nvSpPr>
            <p:cNvPr id="14" name="Téglalap 13"/>
            <p:cNvSpPr/>
            <p:nvPr/>
          </p:nvSpPr>
          <p:spPr>
            <a:xfrm>
              <a:off x="3419872" y="2296904"/>
              <a:ext cx="2304256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hu-HU" b="1" dirty="0">
                  <a:latin typeface="Bradley Hand ITC" pitchFamily="66" charset="0"/>
                </a:rPr>
                <a:t>Miért fontos, hogy ügyesen és jól olvassunk</a:t>
              </a:r>
              <a:r>
                <a:rPr lang="hu-HU" b="1" dirty="0" smtClean="0">
                  <a:latin typeface="Bradley Hand ITC" pitchFamily="66" charset="0"/>
                </a:rPr>
                <a:t>?</a:t>
              </a:r>
            </a:p>
            <a:p>
              <a:pPr algn="ctr"/>
              <a:r>
                <a:rPr lang="hu-HU" b="1" dirty="0">
                  <a:latin typeface="Bradley Hand ITC" pitchFamily="66" charset="0"/>
                </a:rPr>
                <a:t>Hogyan lehet ezt elérni</a:t>
              </a:r>
              <a:r>
                <a:rPr lang="hu-HU" b="1" dirty="0" smtClean="0">
                  <a:latin typeface="Bradley Hand ITC" pitchFamily="66" charset="0"/>
                </a:rPr>
                <a:t>?</a:t>
              </a:r>
              <a:endParaRPr lang="hu-HU" b="1" dirty="0">
                <a:latin typeface="Bradley Hand ITC" pitchFamily="66" charset="0"/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5868144" y="3212976"/>
            <a:ext cx="2824031" cy="2715413"/>
            <a:chOff x="5897608" y="1721698"/>
            <a:chExt cx="2824031" cy="2715413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608" y="1721698"/>
              <a:ext cx="2824031" cy="2715413"/>
            </a:xfrm>
            <a:prstGeom prst="rect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 rot="120000">
              <a:off x="6157723" y="2106058"/>
              <a:ext cx="2375211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hu-HU" b="1" dirty="0">
                  <a:latin typeface="Bradley Hand ITC" pitchFamily="66" charset="0"/>
                </a:rPr>
                <a:t>Miért fontos, hogy </a:t>
              </a:r>
              <a:r>
                <a:rPr lang="hu-HU" b="1" dirty="0" smtClean="0">
                  <a:latin typeface="Bradley Hand ITC" pitchFamily="66" charset="0"/>
                </a:rPr>
                <a:t>jó </a:t>
              </a:r>
              <a:r>
                <a:rPr lang="hu-HU" b="1" dirty="0">
                  <a:latin typeface="Bradley Hand ITC" pitchFamily="66" charset="0"/>
                </a:rPr>
                <a:t>környezetben tanuljunk?</a:t>
              </a:r>
            </a:p>
            <a:p>
              <a:pPr algn="ctr"/>
              <a:r>
                <a:rPr lang="hu-HU" b="1" dirty="0">
                  <a:latin typeface="Bradley Hand ITC" pitchFamily="66" charset="0"/>
                </a:rPr>
                <a:t>Miért soroltuk a tanulási eszközök közé az órát?</a:t>
              </a:r>
            </a:p>
          </p:txBody>
        </p:sp>
      </p:grpSp>
      <p:sp>
        <p:nvSpPr>
          <p:cNvPr id="19" name="Szövegdoboz 18"/>
          <p:cNvSpPr txBox="1"/>
          <p:nvPr/>
        </p:nvSpPr>
        <p:spPr>
          <a:xfrm>
            <a:off x="467544" y="1484784"/>
            <a:ext cx="825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Csoportokban fogtok dolgozni, </a:t>
            </a:r>
            <a:br>
              <a:rPr lang="hu-HU" sz="2400" dirty="0" smtClean="0"/>
            </a:br>
            <a:r>
              <a:rPr lang="hu-HU" sz="2400" dirty="0" smtClean="0"/>
              <a:t>figyeljetek a szerepkörökre és a feladatokra is!</a:t>
            </a:r>
          </a:p>
          <a:p>
            <a:pPr algn="ctr"/>
            <a:r>
              <a:rPr lang="hu-HU" sz="2400" dirty="0" smtClean="0"/>
              <a:t>A cetlin látható kérdésekre kell választ adnotok!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jegyzetkészítés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67544" y="155679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1200"/>
              </a:spcAft>
            </a:pPr>
            <a:r>
              <a:rPr lang="hu-HU" sz="2000" dirty="0"/>
              <a:t>A tankönyvi szöveg kijegyzetelése a legjobb módszer arra, hogy szilárd ismeretekre tégy szert</a:t>
            </a:r>
            <a:r>
              <a:rPr lang="hu-HU" sz="2000" dirty="0" smtClean="0"/>
              <a:t>.</a:t>
            </a:r>
          </a:p>
          <a:p>
            <a:pPr indent="269875" algn="just">
              <a:spcAft>
                <a:spcPts val="1200"/>
              </a:spcAft>
            </a:pPr>
            <a:r>
              <a:rPr lang="hu-HU" sz="2000" dirty="0" smtClean="0"/>
              <a:t>Amíg </a:t>
            </a:r>
            <a:r>
              <a:rPr lang="hu-HU" sz="2000" dirty="0"/>
              <a:t>ugyanis a szöveg vázát fürkészed, a leírásra méltó gondolatokat keresed, majd ezeket le is írod, szinte bizonyos, hogy meg is tanulod a tananyagot. Aktív munka ez, mely nagy figyelmet, igazi szellemi munkát jelent. A jegyzetelés alkotás is, hiszen ítélőképességedet igényli: neked kell döntened, mi lényeges, mi nem, mi érdemli meg, hogy leírd, mely szövegrészek szolgálják csupán a hangulatteremtést és az izgalmas megfogalmazást. </a:t>
            </a:r>
            <a:endParaRPr lang="hu-HU" sz="2000" dirty="0" smtClean="0"/>
          </a:p>
          <a:p>
            <a:pPr indent="269875" algn="just">
              <a:spcAft>
                <a:spcPts val="1200"/>
              </a:spcAft>
            </a:pPr>
            <a:r>
              <a:rPr lang="hu-HU" sz="2000" dirty="0" smtClean="0"/>
              <a:t>Aki </a:t>
            </a:r>
            <a:r>
              <a:rPr lang="hu-HU" sz="2000" dirty="0"/>
              <a:t>megtanul jegyzetelni, szinte a legfontosabbat tanulja meg, amire a későbbi éveiben is támaszkodhat: képessé válik eldönteni, hogy mi fontos, mi nem, beszéde is </a:t>
            </a:r>
            <a:r>
              <a:rPr lang="hu-HU" sz="2000" dirty="0" err="1"/>
              <a:t>lényegretörővé</a:t>
            </a:r>
            <a:r>
              <a:rPr lang="hu-HU" sz="2000" dirty="0"/>
              <a:t> válik, és jó lesz hallgatni értelmes gondolatfűzését.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3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Néhány ötlet a jegyzetelésre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827584" y="3795191"/>
            <a:ext cx="3048000" cy="2664296"/>
            <a:chOff x="1907704" y="1412776"/>
            <a:chExt cx="3048000" cy="2664296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1412776"/>
              <a:ext cx="3048000" cy="2286000"/>
            </a:xfrm>
            <a:prstGeom prst="rect">
              <a:avLst/>
            </a:prstGeom>
            <a:ln w="19050">
              <a:solidFill>
                <a:srgbClr val="00F66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Szövegdoboz 7"/>
            <p:cNvSpPr txBox="1"/>
            <p:nvPr/>
          </p:nvSpPr>
          <p:spPr>
            <a:xfrm>
              <a:off x="1907704" y="370774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Öntapadós cetlik</a:t>
              </a:r>
              <a:endParaRPr lang="hu-HU" dirty="0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5796136" y="2370900"/>
            <a:ext cx="3024053" cy="3579879"/>
            <a:chOff x="5576845" y="1899988"/>
            <a:chExt cx="3024053" cy="3579879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899988"/>
              <a:ext cx="3020786" cy="3210547"/>
            </a:xfrm>
            <a:prstGeom prst="rect">
              <a:avLst/>
            </a:prstGeom>
            <a:ln w="19050">
              <a:solidFill>
                <a:srgbClr val="00F66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Szövegdoboz 8"/>
            <p:cNvSpPr txBox="1"/>
            <p:nvPr/>
          </p:nvSpPr>
          <p:spPr>
            <a:xfrm>
              <a:off x="5576845" y="5110535"/>
              <a:ext cx="3020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Gondolattérkép</a:t>
              </a:r>
              <a:endParaRPr lang="hu-HU" dirty="0"/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971600" y="1601157"/>
            <a:ext cx="4494998" cy="2352136"/>
            <a:chOff x="460706" y="4119133"/>
            <a:chExt cx="4494998" cy="2352136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98" r="1685" b="8187"/>
            <a:stretch/>
          </p:blipFill>
          <p:spPr>
            <a:xfrm>
              <a:off x="460706" y="4119133"/>
              <a:ext cx="4494998" cy="1982804"/>
            </a:xfrm>
            <a:prstGeom prst="rect">
              <a:avLst/>
            </a:prstGeom>
            <a:ln w="19050">
              <a:solidFill>
                <a:srgbClr val="00F66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Szövegdoboz 9"/>
            <p:cNvSpPr txBox="1"/>
            <p:nvPr/>
          </p:nvSpPr>
          <p:spPr>
            <a:xfrm>
              <a:off x="460706" y="6101937"/>
              <a:ext cx="4494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dirty="0" smtClean="0"/>
                <a:t>Vázlatírás</a:t>
              </a:r>
              <a:endParaRPr lang="hu-HU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2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kell tudni róla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14779" y="1484784"/>
            <a:ext cx="76328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u-HU" sz="2400" dirty="0" smtClean="0">
                <a:latin typeface="Hobo Std" pitchFamily="34" charset="0"/>
              </a:rPr>
              <a:t>Vázlatírás:</a:t>
            </a:r>
            <a:r>
              <a:rPr lang="hu-HU" sz="2400" dirty="0" smtClean="0"/>
              <a:t> az, amiről az előző szöveg szólt. Egy-egy anyagrész megtanulására jó, nagyobb összefoglalásnál, túl sokat kellene írnod.</a:t>
            </a:r>
          </a:p>
          <a:p>
            <a:pPr algn="just">
              <a:spcAft>
                <a:spcPts val="1200"/>
              </a:spcAft>
            </a:pPr>
            <a:r>
              <a:rPr lang="hu-HU" sz="2400" dirty="0">
                <a:latin typeface="Hobo Std" pitchFamily="34" charset="0"/>
              </a:rPr>
              <a:t>Cetlizés:</a:t>
            </a:r>
            <a:r>
              <a:rPr lang="hu-HU" sz="2400" dirty="0" smtClean="0"/>
              <a:t> hosszabb anyagrésznél, például témazáróra való felkészülésnél jó. Az anyagrész ott van a cetli alatt, ha akarod elolvashatod, de a cetli már jelzi a kulcsszavakat, tételmondatokat.</a:t>
            </a:r>
          </a:p>
          <a:p>
            <a:pPr algn="just">
              <a:spcAft>
                <a:spcPts val="1200"/>
              </a:spcAft>
            </a:pPr>
            <a:r>
              <a:rPr lang="hu-HU" sz="2400" dirty="0">
                <a:latin typeface="Hobo Std" pitchFamily="34" charset="0"/>
              </a:rPr>
              <a:t>Gondolattérkép:</a:t>
            </a:r>
            <a:r>
              <a:rPr lang="hu-HU" sz="2400" dirty="0" smtClean="0"/>
              <a:t> a központi dologtól távolodva írjuk fel a kevésbé fontos dolgokat, mindig ahhoz kötve, amihez tartozik. A vizuális típusúaknak nagyon jó, bármikor használhatod, egy anyagrésznél és témazárónál egyaránt!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Gyakorlás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pic>
        <p:nvPicPr>
          <p:cNvPr id="5" name="Kép 4" descr="Jegyzetelés_feladatlap_ures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11509" r="49567" b="4000"/>
          <a:stretch/>
        </p:blipFill>
        <p:spPr>
          <a:xfrm>
            <a:off x="683568" y="1628800"/>
            <a:ext cx="3134845" cy="4440415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4508441" y="2187013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Készíts gondolattérképet a mai óra szövegéhez!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b="1" i="1" dirty="0" smtClean="0"/>
              <a:t>tételmondat</a:t>
            </a:r>
            <a:r>
              <a:rPr lang="hu-HU" sz="2000" dirty="0" smtClean="0"/>
              <a:t> középre kerüljön!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b="1" i="1" dirty="0" smtClean="0"/>
              <a:t>következmények</a:t>
            </a:r>
            <a:r>
              <a:rPr lang="hu-HU" sz="2000" dirty="0" smtClean="0"/>
              <a:t> a nyilak végére!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A felső három alakzat a jegyzetelés </a:t>
            </a:r>
            <a:r>
              <a:rPr lang="hu-HU" sz="2000" b="1" i="1" dirty="0" smtClean="0"/>
              <a:t>tulajdonságait</a:t>
            </a:r>
            <a:r>
              <a:rPr lang="hu-HU" sz="2000" dirty="0" smtClean="0"/>
              <a:t> tartalmazza!</a:t>
            </a:r>
            <a:endParaRPr lang="hu-H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6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Megoldás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pic>
        <p:nvPicPr>
          <p:cNvPr id="6" name="Kép 5" descr="Jegyzetelés_feladatlap_kesz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51368" r="53574" b="8772"/>
          <a:stretch/>
        </p:blipFill>
        <p:spPr>
          <a:xfrm>
            <a:off x="1655676" y="1484784"/>
            <a:ext cx="5832648" cy="4501282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8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Modulzárás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628800"/>
            <a:ext cx="79208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800" dirty="0" smtClean="0"/>
              <a:t>A mai órával ezt a modult befejezzük.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800" dirty="0" smtClean="0"/>
              <a:t>Osztályfőnöki órán még fogunk ilyen anyagokkal találkozni.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Személy szerint én…</a:t>
            </a:r>
          </a:p>
          <a:p>
            <a:pPr marL="914400" lvl="1" indent="-457200">
              <a:buFont typeface="Calibri" pitchFamily="34" charset="0"/>
              <a:buChar char="—"/>
            </a:pPr>
            <a:r>
              <a:rPr lang="hu-HU" sz="2800" dirty="0" smtClean="0"/>
              <a:t>Köszönöm…</a:t>
            </a:r>
          </a:p>
          <a:p>
            <a:pPr marL="914400" lvl="1" indent="-457200">
              <a:buFont typeface="Calibri" pitchFamily="34" charset="0"/>
              <a:buChar char="—"/>
            </a:pPr>
            <a:r>
              <a:rPr lang="hu-HU" sz="2800" dirty="0" smtClean="0"/>
              <a:t>Remélem…</a:t>
            </a:r>
          </a:p>
          <a:p>
            <a:pPr marL="914400" lvl="1" indent="-457200">
              <a:buFont typeface="Calibri" pitchFamily="34" charset="0"/>
              <a:buChar char="—"/>
            </a:pPr>
            <a:r>
              <a:rPr lang="hu-HU" sz="2800" dirty="0" smtClean="0"/>
              <a:t>Kérem…</a:t>
            </a:r>
            <a:endParaRPr lang="hu-HU" sz="2800" dirty="0"/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800" dirty="0" smtClean="0"/>
              <a:t>Idézzük fel, mik voltak a kedvenceitek!</a:t>
            </a:r>
            <a:endParaRPr lang="hu-H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8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539</Words>
  <Application>Microsoft Office PowerPoint</Application>
  <PresentationFormat>Diavetítés a képernyőre (4:3 oldalarány)</PresentationFormat>
  <Paragraphs>71</Paragraphs>
  <Slides>11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Bradley Hand ITC</vt:lpstr>
      <vt:lpstr>Calibri</vt:lpstr>
      <vt:lpstr>Hobo Std</vt:lpstr>
      <vt:lpstr>Office-téma</vt:lpstr>
      <vt:lpstr>Jegyzetkészítés</vt:lpstr>
      <vt:lpstr>Előkészület – tanár </vt:lpstr>
      <vt:lpstr>Ismétlés</vt:lpstr>
      <vt:lpstr>A jegyzetkészítés</vt:lpstr>
      <vt:lpstr>Néhány ötlet a jegyzetelésre</vt:lpstr>
      <vt:lpstr>Mit kell tudni róla</vt:lpstr>
      <vt:lpstr>Gyakorlás</vt:lpstr>
      <vt:lpstr>Megoldás</vt:lpstr>
      <vt:lpstr>Modulzárás</vt:lpstr>
      <vt:lpstr>Akkor ugye…</vt:lpstr>
      <vt:lpstr>Értékelés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33</cp:revision>
  <dcterms:created xsi:type="dcterms:W3CDTF">2014-07-01T15:37:39Z</dcterms:created>
  <dcterms:modified xsi:type="dcterms:W3CDTF">2015-04-15T19:52:45Z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