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FF"/>
    <a:srgbClr val="CCFFFF"/>
    <a:srgbClr val="FFFF99"/>
    <a:srgbClr val="FFFF89"/>
    <a:srgbClr val="FFCC66"/>
    <a:srgbClr val="CCFFCC"/>
    <a:srgbClr val="E7F6FF"/>
    <a:srgbClr val="FFFF66"/>
    <a:srgbClr val="FFFFCC"/>
    <a:srgbClr val="FC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19</c:v>
                </c:pt>
                <c:pt idx="1">
                  <c:v>29</c:v>
                </c:pt>
                <c:pt idx="2">
                  <c:v>20</c:v>
                </c:pt>
                <c:pt idx="3">
                  <c:v>24</c:v>
                </c:pt>
                <c:pt idx="4">
                  <c:v>9</c:v>
                </c:pt>
                <c:pt idx="5">
                  <c:v>17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524360"/>
        <c:axId val="257524744"/>
      </c:radarChart>
      <c:catAx>
        <c:axId val="257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24744"/>
        <c:crosses val="autoZero"/>
        <c:auto val="1"/>
        <c:lblAlgn val="ctr"/>
        <c:lblOffset val="100"/>
        <c:noMultiLvlLbl val="0"/>
      </c:catAx>
      <c:valAx>
        <c:axId val="25752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24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20</c:v>
                </c:pt>
                <c:pt idx="1">
                  <c:v>23</c:v>
                </c:pt>
                <c:pt idx="2">
                  <c:v>23</c:v>
                </c:pt>
                <c:pt idx="3">
                  <c:v>24</c:v>
                </c:pt>
                <c:pt idx="4">
                  <c:v>16</c:v>
                </c:pt>
                <c:pt idx="5">
                  <c:v>12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135720"/>
        <c:axId val="259135328"/>
      </c:radarChart>
      <c:catAx>
        <c:axId val="25913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5328"/>
        <c:crosses val="autoZero"/>
        <c:auto val="1"/>
        <c:lblAlgn val="ctr"/>
        <c:lblOffset val="100"/>
        <c:noMultiLvlLbl val="0"/>
      </c:catAx>
      <c:valAx>
        <c:axId val="25913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5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</c:v>
                </c:pt>
                <c:pt idx="1">
                  <c:v>27</c:v>
                </c:pt>
                <c:pt idx="2">
                  <c:v>19</c:v>
                </c:pt>
                <c:pt idx="3">
                  <c:v>26</c:v>
                </c:pt>
                <c:pt idx="4">
                  <c:v>19</c:v>
                </c:pt>
                <c:pt idx="5">
                  <c:v>16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132976"/>
        <c:axId val="259393176"/>
      </c:radarChart>
      <c:catAx>
        <c:axId val="25913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3176"/>
        <c:crosses val="autoZero"/>
        <c:auto val="1"/>
        <c:lblAlgn val="ctr"/>
        <c:lblOffset val="100"/>
        <c:noMultiLvlLbl val="0"/>
      </c:catAx>
      <c:valAx>
        <c:axId val="25939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22</c:v>
                </c:pt>
                <c:pt idx="1">
                  <c:v>18</c:v>
                </c:pt>
                <c:pt idx="2">
                  <c:v>18</c:v>
                </c:pt>
                <c:pt idx="3">
                  <c:v>26</c:v>
                </c:pt>
                <c:pt idx="4">
                  <c:v>13</c:v>
                </c:pt>
                <c:pt idx="5">
                  <c:v>18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390824"/>
        <c:axId val="259391216"/>
      </c:radarChart>
      <c:catAx>
        <c:axId val="25939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1216"/>
        <c:crosses val="autoZero"/>
        <c:auto val="1"/>
        <c:lblAlgn val="ctr"/>
        <c:lblOffset val="100"/>
        <c:noMultiLvlLbl val="0"/>
      </c:catAx>
      <c:valAx>
        <c:axId val="25939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0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19</c:v>
                </c:pt>
                <c:pt idx="3">
                  <c:v>14</c:v>
                </c:pt>
                <c:pt idx="4">
                  <c:v>16</c:v>
                </c:pt>
                <c:pt idx="5">
                  <c:v>15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391608"/>
        <c:axId val="259390040"/>
      </c:radarChart>
      <c:catAx>
        <c:axId val="25939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0040"/>
        <c:crosses val="autoZero"/>
        <c:auto val="1"/>
        <c:lblAlgn val="ctr"/>
        <c:lblOffset val="100"/>
        <c:noMultiLvlLbl val="0"/>
      </c:catAx>
      <c:valAx>
        <c:axId val="25939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1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22</c:v>
                </c:pt>
                <c:pt idx="1">
                  <c:v>26</c:v>
                </c:pt>
                <c:pt idx="2">
                  <c:v>20</c:v>
                </c:pt>
                <c:pt idx="3">
                  <c:v>26</c:v>
                </c:pt>
                <c:pt idx="4">
                  <c:v>12</c:v>
                </c:pt>
                <c:pt idx="5">
                  <c:v>18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392000"/>
        <c:axId val="259389648"/>
      </c:radarChart>
      <c:catAx>
        <c:axId val="25939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89648"/>
        <c:crosses val="autoZero"/>
        <c:auto val="1"/>
        <c:lblAlgn val="ctr"/>
        <c:lblOffset val="100"/>
        <c:noMultiLvlLbl val="0"/>
      </c:catAx>
      <c:valAx>
        <c:axId val="2593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39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17</c:v>
                </c:pt>
                <c:pt idx="1">
                  <c:v>20</c:v>
                </c:pt>
                <c:pt idx="2">
                  <c:v>14</c:v>
                </c:pt>
                <c:pt idx="3">
                  <c:v>21</c:v>
                </c:pt>
                <c:pt idx="4">
                  <c:v>18</c:v>
                </c:pt>
                <c:pt idx="5">
                  <c:v>9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580816"/>
        <c:axId val="257581208"/>
      </c:radarChart>
      <c:catAx>
        <c:axId val="25758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1208"/>
        <c:crosses val="autoZero"/>
        <c:auto val="1"/>
        <c:lblAlgn val="ctr"/>
        <c:lblOffset val="100"/>
        <c:noMultiLvlLbl val="0"/>
      </c:catAx>
      <c:valAx>
        <c:axId val="25758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19</c:v>
                </c:pt>
                <c:pt idx="3">
                  <c:v>21</c:v>
                </c:pt>
                <c:pt idx="4">
                  <c:v>12</c:v>
                </c:pt>
                <c:pt idx="5">
                  <c:v>20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581992"/>
        <c:axId val="257580032"/>
      </c:radarChart>
      <c:catAx>
        <c:axId val="25758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0032"/>
        <c:crosses val="autoZero"/>
        <c:auto val="1"/>
        <c:lblAlgn val="ctr"/>
        <c:lblOffset val="100"/>
        <c:noMultiLvlLbl val="0"/>
      </c:catAx>
      <c:valAx>
        <c:axId val="25758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25</c:v>
                </c:pt>
                <c:pt idx="1">
                  <c:v>23</c:v>
                </c:pt>
                <c:pt idx="2">
                  <c:v>20</c:v>
                </c:pt>
                <c:pt idx="3">
                  <c:v>26</c:v>
                </c:pt>
                <c:pt idx="4">
                  <c:v>20</c:v>
                </c:pt>
                <c:pt idx="5">
                  <c:v>12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580424"/>
        <c:axId val="257582384"/>
      </c:radarChart>
      <c:catAx>
        <c:axId val="25758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2384"/>
        <c:crosses val="autoZero"/>
        <c:auto val="1"/>
        <c:lblAlgn val="ctr"/>
        <c:lblOffset val="100"/>
        <c:noMultiLvlLbl val="0"/>
      </c:catAx>
      <c:valAx>
        <c:axId val="25758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7580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14</c:v>
                </c:pt>
                <c:pt idx="1">
                  <c:v>26</c:v>
                </c:pt>
                <c:pt idx="2">
                  <c:v>20</c:v>
                </c:pt>
                <c:pt idx="3">
                  <c:v>20</c:v>
                </c:pt>
                <c:pt idx="4">
                  <c:v>8</c:v>
                </c:pt>
                <c:pt idx="5">
                  <c:v>17</c:v>
                </c:pt>
                <c:pt idx="6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897624"/>
        <c:axId val="258899192"/>
      </c:radarChart>
      <c:catAx>
        <c:axId val="258897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9192"/>
        <c:crosses val="autoZero"/>
        <c:auto val="1"/>
        <c:lblAlgn val="ctr"/>
        <c:lblOffset val="100"/>
        <c:noMultiLvlLbl val="0"/>
      </c:catAx>
      <c:valAx>
        <c:axId val="25889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7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14</c:v>
                </c:pt>
                <c:pt idx="1">
                  <c:v>26</c:v>
                </c:pt>
                <c:pt idx="2">
                  <c:v>16</c:v>
                </c:pt>
                <c:pt idx="3">
                  <c:v>22</c:v>
                </c:pt>
                <c:pt idx="4">
                  <c:v>6</c:v>
                </c:pt>
                <c:pt idx="5">
                  <c:v>14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898800"/>
        <c:axId val="258898408"/>
      </c:radarChart>
      <c:catAx>
        <c:axId val="25889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8408"/>
        <c:crosses val="autoZero"/>
        <c:auto val="1"/>
        <c:lblAlgn val="ctr"/>
        <c:lblOffset val="100"/>
        <c:noMultiLvlLbl val="0"/>
      </c:catAx>
      <c:valAx>
        <c:axId val="25889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23</c:v>
                </c:pt>
                <c:pt idx="3">
                  <c:v>18</c:v>
                </c:pt>
                <c:pt idx="4">
                  <c:v>11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8895664"/>
        <c:axId val="258896056"/>
      </c:radarChart>
      <c:catAx>
        <c:axId val="25889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6056"/>
        <c:crosses val="autoZero"/>
        <c:auto val="1"/>
        <c:lblAlgn val="ctr"/>
        <c:lblOffset val="100"/>
        <c:noMultiLvlLbl val="0"/>
      </c:catAx>
      <c:valAx>
        <c:axId val="258896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889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24</c:v>
                </c:pt>
                <c:pt idx="1">
                  <c:v>24</c:v>
                </c:pt>
                <c:pt idx="2">
                  <c:v>19</c:v>
                </c:pt>
                <c:pt idx="3">
                  <c:v>24</c:v>
                </c:pt>
                <c:pt idx="4">
                  <c:v>10</c:v>
                </c:pt>
                <c:pt idx="5">
                  <c:v>16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134544"/>
        <c:axId val="259134152"/>
      </c:radarChart>
      <c:catAx>
        <c:axId val="25913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4152"/>
        <c:crosses val="autoZero"/>
        <c:auto val="1"/>
        <c:lblAlgn val="ctr"/>
        <c:lblOffset val="100"/>
        <c:noMultiLvlLbl val="0"/>
      </c:catAx>
      <c:valAx>
        <c:axId val="25913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Ádám Barbara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Munka1!$A$2:$A$8</c:f>
              <c:strCache>
                <c:ptCount val="7"/>
                <c:pt idx="0">
                  <c:v>Térbeli</c:v>
                </c:pt>
                <c:pt idx="1">
                  <c:v>Hallásos</c:v>
                </c:pt>
                <c:pt idx="2">
                  <c:v>Nyelvi</c:v>
                </c:pt>
                <c:pt idx="3">
                  <c:v>Mozgásos</c:v>
                </c:pt>
                <c:pt idx="4">
                  <c:v>Elvonult</c:v>
                </c:pt>
                <c:pt idx="5">
                  <c:v>Társas</c:v>
                </c:pt>
                <c:pt idx="6">
                  <c:v>Logikai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21</c:v>
                </c:pt>
                <c:pt idx="1">
                  <c:v>30</c:v>
                </c:pt>
                <c:pt idx="2">
                  <c:v>17</c:v>
                </c:pt>
                <c:pt idx="3">
                  <c:v>28</c:v>
                </c:pt>
                <c:pt idx="4">
                  <c:v>9</c:v>
                </c:pt>
                <c:pt idx="5">
                  <c:v>20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134936"/>
        <c:axId val="259132192"/>
      </c:radarChart>
      <c:catAx>
        <c:axId val="25913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2192"/>
        <c:crosses val="autoZero"/>
        <c:auto val="1"/>
        <c:lblAlgn val="ctr"/>
        <c:lblOffset val="100"/>
        <c:noMultiLvlLbl val="0"/>
      </c:catAx>
      <c:valAx>
        <c:axId val="25913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hu-HU"/>
          </a:p>
        </c:txPr>
        <c:crossAx val="25913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E1FFFF"/>
    </a:solidFill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DB605-4312-4304-9BDF-E0906013C77B}" type="datetimeFigureOut">
              <a:rPr lang="hu-HU" smtClean="0"/>
              <a:t>2015.04.18.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2D3B1-1AED-4B8A-83A9-D2ECB06E9D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86337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A754F-F51F-4143-BE8B-E091B85E2666}" type="datetimeFigureOut">
              <a:rPr lang="hu-HU" smtClean="0"/>
              <a:t>2015.04.18.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B00D2-661E-4C49-9431-98D60EF992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1432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44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9F38-9CCB-440E-AB2D-9F45B1F5D254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805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EDFA1-D3E3-4030-8CC5-3E8831CE8C3E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52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6B8F-BFE5-4803-8444-66F9CE107FE2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303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936-761A-43CE-9D05-ECEE341D5F04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1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CC74-7C78-483C-84ED-B9A308304B35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55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5C46-A708-480C-B956-21C45730B5CA}" type="datetime1">
              <a:rPr lang="hu-HU" smtClean="0"/>
              <a:t>2015.04.18.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224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2262-71EB-4690-AEAA-6DD490CB0725}" type="datetime1">
              <a:rPr lang="hu-HU" smtClean="0"/>
              <a:t>2015.04.18.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4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FD-9A3E-4431-8816-6D130E1575F9}" type="datetime1">
              <a:rPr lang="hu-HU" smtClean="0"/>
              <a:t>2015.04.18.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15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28C5-C76E-468F-B60A-3EB67571FEE7}" type="datetime1">
              <a:rPr lang="hu-HU" smtClean="0"/>
              <a:t>2015.04.18.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96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2A1C-94D0-4484-AEFD-54C50FE20016}" type="datetime1">
              <a:rPr lang="hu-HU" smtClean="0"/>
              <a:t>2015.04.18.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57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F4F2-E1A0-4038-A675-A911B218B272}" type="datetime1">
              <a:rPr lang="hu-HU" smtClean="0"/>
              <a:t>2015.04.18.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717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55000">
              <a:srgbClr val="FFFF66"/>
            </a:gs>
            <a:gs pos="86000">
              <a:srgbClr val="FFFF00"/>
            </a:gs>
            <a:gs pos="100000">
              <a:srgbClr val="FCF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30B7-D485-4A48-A80C-B01091763825}" type="datetime1">
              <a:rPr lang="hu-HU" smtClean="0"/>
              <a:t>2015.04.18.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6458-C557-4527-B7D6-65FC21BE45A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22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Tanulási stílus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Értékelés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59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09</a:t>
            </a:r>
            <a:r>
              <a:rPr lang="hu-HU" dirty="0" smtClean="0"/>
              <a:t> </a:t>
            </a:r>
            <a:r>
              <a:rPr lang="hu-HU" dirty="0" smtClean="0"/>
              <a:t>– hallásos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51766554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844717" y="1519768"/>
            <a:ext cx="41228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618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10</a:t>
            </a:r>
            <a:r>
              <a:rPr lang="hu-HU" dirty="0" smtClean="0"/>
              <a:t> </a:t>
            </a:r>
            <a:r>
              <a:rPr lang="hu-HU" dirty="0" smtClean="0"/>
              <a:t>– nyelvi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14998547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0" y="1690689"/>
            <a:ext cx="1860607" cy="77676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437322" y="5764697"/>
            <a:ext cx="42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mozgásosból, a hallásosból és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6465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11</a:t>
            </a:r>
            <a:r>
              <a:rPr lang="hu-HU" dirty="0" smtClean="0"/>
              <a:t> </a:t>
            </a:r>
            <a:r>
              <a:rPr lang="hu-HU" dirty="0" smtClean="0"/>
              <a:t>– hallásos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93262343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828674" y="1455600"/>
            <a:ext cx="41549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405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12</a:t>
            </a:r>
            <a:r>
              <a:rPr lang="hu-HU" dirty="0" smtClean="0"/>
              <a:t> </a:t>
            </a:r>
            <a:r>
              <a:rPr lang="hu-HU" dirty="0" smtClean="0"/>
              <a:t>– mozgásos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1789421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4648200"/>
            <a:ext cx="1046747" cy="104674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674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13</a:t>
            </a:r>
            <a:r>
              <a:rPr lang="hu-HU" dirty="0" smtClean="0"/>
              <a:t> </a:t>
            </a:r>
            <a:r>
              <a:rPr lang="hu-HU" dirty="0" smtClean="0"/>
              <a:t>– nyelvi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61808971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973052" y="1544377"/>
            <a:ext cx="41709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Próbálj mindent szóban vagy írásban megoldani!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Vedd fel a leírt szövegeidet a telefonodra, és használd később ismétléskor!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hangosan olvasol fel valamit, próbáld hangsúlyozni és dramatizálni!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Próbálj másokkal csoportban dolgozni, és többféleképpen előadni az anyagot! (tárgyalás, eladás, rádióadás)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93" y="1690689"/>
            <a:ext cx="1395759" cy="582697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437322" y="5764697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860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14</a:t>
            </a:r>
            <a:r>
              <a:rPr lang="hu-HU" dirty="0" smtClean="0"/>
              <a:t> </a:t>
            </a:r>
            <a:r>
              <a:rPr lang="hu-HU" dirty="0" smtClean="0"/>
              <a:t>– hallásos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0039374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828674" y="1471649"/>
            <a:ext cx="41549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369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Csoportbeosztás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767796" y="1625381"/>
            <a:ext cx="2412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From Where You Are" panose="02000507000000020004" pitchFamily="2" charset="-18"/>
              </a:rPr>
              <a:t>Mozgásos</a:t>
            </a:r>
            <a:endParaRPr lang="hu-HU" sz="3200" dirty="0" smtClean="0">
              <a:latin typeface="From Where You Are" panose="02000507000000020004" pitchFamily="2" charset="-18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603507" y="1625381"/>
            <a:ext cx="2317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latin typeface="From Where You Are" panose="02000507000000020004" pitchFamily="2" charset="-18"/>
              </a:rPr>
              <a:t>Hallásos</a:t>
            </a:r>
            <a:endParaRPr lang="hu-HU" sz="3200" dirty="0">
              <a:latin typeface="From Where You Are" panose="02000507000000020004" pitchFamily="2" charset="-18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344159" y="1625381"/>
            <a:ext cx="1945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latin typeface="From Where You Are" panose="02000507000000020004" pitchFamily="2" charset="-18"/>
              </a:rPr>
              <a:t>Nyelvi</a:t>
            </a:r>
          </a:p>
          <a:p>
            <a:pPr algn="ctr"/>
            <a:endParaRPr lang="hu-HU" sz="32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02371" y="5341758"/>
            <a:ext cx="919936" cy="1370765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816" y="5735792"/>
            <a:ext cx="1395759" cy="582697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784" y="5503767"/>
            <a:ext cx="1046747" cy="104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2039358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01</a:t>
            </a:r>
            <a:r>
              <a:rPr lang="hu-HU" dirty="0" smtClean="0"/>
              <a:t> </a:t>
            </a:r>
            <a:r>
              <a:rPr lang="hu-HU" dirty="0" smtClean="0"/>
              <a:t>– hallásos 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4916905" y="1182886"/>
            <a:ext cx="38902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437322" y="5903843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86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02</a:t>
            </a:r>
            <a:r>
              <a:rPr lang="hu-HU" dirty="0" smtClean="0"/>
              <a:t> </a:t>
            </a:r>
            <a:r>
              <a:rPr lang="hu-HU" dirty="0" smtClean="0"/>
              <a:t>- mozgásos</a:t>
            </a:r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77424901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églalap 7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4648200"/>
            <a:ext cx="1046747" cy="104674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903843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hallásosból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52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03</a:t>
            </a:r>
            <a:r>
              <a:rPr lang="hu-HU" dirty="0" smtClean="0"/>
              <a:t> </a:t>
            </a:r>
            <a:r>
              <a:rPr lang="hu-HU" dirty="0" smtClean="0"/>
              <a:t>– mozgásos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3807752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4648200"/>
            <a:ext cx="1046747" cy="104674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24941"/>
            <a:ext cx="42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társasból és nyelviből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979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04</a:t>
            </a:r>
            <a:r>
              <a:rPr lang="hu-HU" dirty="0" smtClean="0"/>
              <a:t> </a:t>
            </a:r>
            <a:r>
              <a:rPr lang="hu-HU" dirty="0" smtClean="0"/>
              <a:t>– mozgásos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2075898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4648200"/>
            <a:ext cx="1046747" cy="104674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903843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000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05</a:t>
            </a:r>
            <a:r>
              <a:rPr lang="hu-HU" dirty="0" smtClean="0"/>
              <a:t> </a:t>
            </a:r>
            <a:r>
              <a:rPr lang="hu-HU" dirty="0" smtClean="0"/>
              <a:t>– hallásos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70296379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860757" y="1375390"/>
            <a:ext cx="40907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44819"/>
            <a:ext cx="42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és a nyelviből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447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06</a:t>
            </a:r>
            <a:r>
              <a:rPr lang="hu-HU" dirty="0" smtClean="0"/>
              <a:t> </a:t>
            </a:r>
            <a:r>
              <a:rPr lang="hu-HU" dirty="0" smtClean="0"/>
              <a:t>– hallásos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98887812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796589" y="1519770"/>
            <a:ext cx="42030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hangokat, rímeket és zenét a tanuláshoz!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Magyarázatból tanulj!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hangfelvételeket</a:t>
            </a:r>
            <a:r>
              <a:rPr lang="hu-HU" sz="2000" b="0" i="0" u="none" strike="noStrike" dirty="0" smtClean="0">
                <a:latin typeface="Calibri" panose="020F0502020204030204" pitchFamily="34" charset="0"/>
              </a:rPr>
              <a:t> 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háttérzajként, vagy, hogy könnyebb legyen elképzelni a dolgokat!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Amikor emlékeztetőket vagy betűszókat alkotsz, legyen ritmusa, vagy rímeljen! (mondóka vagy dal részlete)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 van egy olyan dal, ami lelkesít, játszd le újra és újra, hogy megfelelő hangulatban legyél!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96443" y="1882941"/>
            <a:ext cx="919936" cy="137076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903843"/>
            <a:ext cx="4279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611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07</a:t>
            </a:r>
            <a:r>
              <a:rPr lang="hu-HU" dirty="0" smtClean="0"/>
              <a:t> </a:t>
            </a:r>
            <a:r>
              <a:rPr lang="hu-HU" dirty="0" smtClean="0"/>
              <a:t>- nyelvi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80094891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4932947" y="1690689"/>
            <a:ext cx="38741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Calibri" panose="020F0502020204030204" pitchFamily="34" charset="0"/>
              </a:rPr>
              <a:t>Próbálj mindent szóban vagy </a:t>
            </a:r>
            <a:r>
              <a:rPr lang="hu-HU" sz="2000" dirty="0" smtClean="0">
                <a:latin typeface="Calibri" panose="020F0502020204030204" pitchFamily="34" charset="0"/>
              </a:rPr>
              <a:t>írásban megoldani</a:t>
            </a:r>
            <a:r>
              <a:rPr lang="hu-HU" sz="200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Vedd </a:t>
            </a:r>
            <a:r>
              <a:rPr lang="hu-HU" sz="2000" dirty="0">
                <a:latin typeface="Calibri" panose="020F0502020204030204" pitchFamily="34" charset="0"/>
              </a:rPr>
              <a:t>fel a leírt szövegeidet </a:t>
            </a:r>
            <a:r>
              <a:rPr lang="hu-HU" sz="2000" dirty="0" smtClean="0">
                <a:latin typeface="Calibri" panose="020F0502020204030204" pitchFamily="34" charset="0"/>
              </a:rPr>
              <a:t>a telefonodra</a:t>
            </a:r>
            <a:r>
              <a:rPr lang="hu-HU" sz="2000" dirty="0">
                <a:latin typeface="Calibri" panose="020F0502020204030204" pitchFamily="34" charset="0"/>
              </a:rPr>
              <a:t>, és használd </a:t>
            </a:r>
            <a:r>
              <a:rPr lang="hu-HU" sz="2000" dirty="0" smtClean="0">
                <a:latin typeface="Calibri" panose="020F0502020204030204" pitchFamily="34" charset="0"/>
              </a:rPr>
              <a:t>később ismétléskor</a:t>
            </a:r>
            <a:r>
              <a:rPr lang="hu-HU" sz="200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Amikor </a:t>
            </a:r>
            <a:r>
              <a:rPr lang="hu-HU" sz="2000" dirty="0">
                <a:latin typeface="Calibri" panose="020F0502020204030204" pitchFamily="34" charset="0"/>
              </a:rPr>
              <a:t>hangosan olvasol fel </a:t>
            </a:r>
            <a:r>
              <a:rPr lang="hu-HU" sz="2000" dirty="0" smtClean="0">
                <a:latin typeface="Calibri" panose="020F0502020204030204" pitchFamily="34" charset="0"/>
              </a:rPr>
              <a:t>valamit, próbáld </a:t>
            </a:r>
            <a:r>
              <a:rPr lang="hu-HU" sz="2000" dirty="0">
                <a:latin typeface="Calibri" panose="020F0502020204030204" pitchFamily="34" charset="0"/>
              </a:rPr>
              <a:t>hangsúlyozni </a:t>
            </a:r>
            <a:r>
              <a:rPr lang="hu-HU" sz="2000" dirty="0" smtClean="0">
                <a:latin typeface="Calibri" panose="020F0502020204030204" pitchFamily="34" charset="0"/>
              </a:rPr>
              <a:t>és dramatizálni</a:t>
            </a:r>
            <a:r>
              <a:rPr lang="hu-HU" sz="200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Calibri" panose="020F0502020204030204" pitchFamily="34" charset="0"/>
              </a:rPr>
              <a:t>Próbálj </a:t>
            </a:r>
            <a:r>
              <a:rPr lang="hu-HU" sz="2000" dirty="0">
                <a:latin typeface="Calibri" panose="020F0502020204030204" pitchFamily="34" charset="0"/>
              </a:rPr>
              <a:t>másokkal </a:t>
            </a:r>
            <a:r>
              <a:rPr lang="hu-HU" sz="2000" dirty="0" smtClean="0">
                <a:latin typeface="Calibri" panose="020F0502020204030204" pitchFamily="34" charset="0"/>
              </a:rPr>
              <a:t>csoportban dolgozni</a:t>
            </a:r>
            <a:r>
              <a:rPr lang="hu-HU" sz="2000" dirty="0">
                <a:latin typeface="Calibri" panose="020F0502020204030204" pitchFamily="34" charset="0"/>
              </a:rPr>
              <a:t>, és többféleképpen </a:t>
            </a:r>
            <a:r>
              <a:rPr lang="hu-HU" sz="2000" dirty="0" smtClean="0">
                <a:latin typeface="Calibri" panose="020F0502020204030204" pitchFamily="34" charset="0"/>
              </a:rPr>
              <a:t>előadni az </a:t>
            </a:r>
            <a:r>
              <a:rPr lang="hu-HU" sz="2000" dirty="0">
                <a:latin typeface="Calibri" panose="020F0502020204030204" pitchFamily="34" charset="0"/>
              </a:rPr>
              <a:t>anyagot! (tárgyalás, </a:t>
            </a:r>
            <a:r>
              <a:rPr lang="hu-HU" sz="2000" dirty="0" smtClean="0">
                <a:latin typeface="Calibri" panose="020F0502020204030204" pitchFamily="34" charset="0"/>
              </a:rPr>
              <a:t>eladás, rádióadás</a:t>
            </a:r>
            <a:r>
              <a:rPr lang="hu-HU" sz="2000" dirty="0">
                <a:latin typeface="Calibri" panose="020F0502020204030204" pitchFamily="34" charset="0"/>
              </a:rPr>
              <a:t>)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0" y="1690689"/>
            <a:ext cx="1860607" cy="77676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mozgásosból, a hallásosból és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911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08</a:t>
            </a:r>
            <a:r>
              <a:rPr lang="hu-HU" dirty="0" smtClean="0"/>
              <a:t> </a:t>
            </a:r>
            <a:r>
              <a:rPr lang="hu-HU" dirty="0" smtClean="0"/>
              <a:t>– mozgásos 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69291098"/>
              </p:ext>
            </p:extLst>
          </p:nvPr>
        </p:nvGraphicFramePr>
        <p:xfrm>
          <a:off x="441775" y="1873635"/>
          <a:ext cx="4252700" cy="37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5010150" y="1570581"/>
            <a:ext cx="3505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A hangsúly az érzékelésen van, amit minden esetben elvársz.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Szóban és írásban a fizikai érzésekre koncentrálj, amit cselekvés közben éreztél!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Használj tárgyakat, amilyen sűrűn csak teheted! Tanulj sétálva!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Szerepjátékokban (egyedül vagy </a:t>
            </a:r>
            <a:r>
              <a:rPr lang="es-ES" sz="2000" b="0" i="0" u="none" strike="noStrike" baseline="0" dirty="0" smtClean="0">
                <a:latin typeface="Calibri" panose="020F0502020204030204" pitchFamily="34" charset="0"/>
              </a:rPr>
              <a:t>mással) gyakorold el előre a</a:t>
            </a:r>
            <a:r>
              <a:rPr lang="hu-HU" sz="2000" b="0" i="0" u="none" strike="noStrike" baseline="0" dirty="0" smtClean="0">
                <a:latin typeface="Calibri" panose="020F0502020204030204" pitchFamily="34" charset="0"/>
              </a:rPr>
              <a:t> helyzeteket!</a:t>
            </a:r>
            <a:endParaRPr lang="hu-HU" sz="20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25" y="4648200"/>
            <a:ext cx="1046747" cy="1046747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37322" y="5764697"/>
            <a:ext cx="427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Vehetsz még ötleteket a hallásosból és a térbeliből is!</a:t>
            </a:r>
          </a:p>
          <a:p>
            <a:pPr algn="ctr"/>
            <a:r>
              <a:rPr lang="hu-HU" dirty="0" smtClean="0"/>
              <a:t>Anyánál van papír, nézzétek meg!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021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1022</Words>
  <Application>Microsoft Office PowerPoint</Application>
  <PresentationFormat>Diavetítés a képernyőre (4:3 oldalarány)</PresentationFormat>
  <Paragraphs>110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From Where You Are</vt:lpstr>
      <vt:lpstr>Office-téma</vt:lpstr>
      <vt:lpstr>Tanulási stílus</vt:lpstr>
      <vt:lpstr>01 – hallásos </vt:lpstr>
      <vt:lpstr>02 - mozgásos</vt:lpstr>
      <vt:lpstr>03 – mozgásos </vt:lpstr>
      <vt:lpstr>04 – mozgásos </vt:lpstr>
      <vt:lpstr>05 – hallásos </vt:lpstr>
      <vt:lpstr>06 – hallásos </vt:lpstr>
      <vt:lpstr>07 - nyelvi</vt:lpstr>
      <vt:lpstr>08 – mozgásos </vt:lpstr>
      <vt:lpstr>09 – hallásos </vt:lpstr>
      <vt:lpstr>10 – nyelvi </vt:lpstr>
      <vt:lpstr>11 – hallásos </vt:lpstr>
      <vt:lpstr>12 – mozgásos </vt:lpstr>
      <vt:lpstr>13 – nyelvi </vt:lpstr>
      <vt:lpstr>14 – hallásos</vt:lpstr>
      <vt:lpstr>Csoportbeosztás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Tanulási stílus</dc:title>
  <dc:creator>Infocsoport 2018</dc:creator>
  <cp:lastModifiedBy>Infocsoport 2018</cp:lastModifiedBy>
  <cp:revision>24</cp:revision>
  <cp:lastPrinted>2014-10-01T21:18:45Z</cp:lastPrinted>
  <dcterms:created xsi:type="dcterms:W3CDTF">2014-09-30T18:53:29Z</dcterms:created>
  <dcterms:modified xsi:type="dcterms:W3CDTF">2015-04-18T10:47:22Z</dcterms:modified>
</cp:coreProperties>
</file>