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FFF"/>
    <a:srgbClr val="CCFFFF"/>
    <a:srgbClr val="FFFF99"/>
    <a:srgbClr val="FFFF89"/>
    <a:srgbClr val="FFCC66"/>
    <a:srgbClr val="CCFFCC"/>
    <a:srgbClr val="E7F6FF"/>
    <a:srgbClr val="FFFF66"/>
    <a:srgbClr val="FFFFCC"/>
    <a:srgbClr val="FCF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301" autoAdjust="0"/>
    <p:restoredTop sz="94660"/>
  </p:normalViewPr>
  <p:slideViewPr>
    <p:cSldViewPr snapToGrid="0">
      <p:cViewPr varScale="1">
        <p:scale>
          <a:sx n="48" d="100"/>
          <a:sy n="48" d="100"/>
        </p:scale>
        <p:origin x="52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13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14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Ádám Barbara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Munka1!$A$2:$A$8</c:f>
              <c:strCache>
                <c:ptCount val="7"/>
                <c:pt idx="0">
                  <c:v>Térbeli</c:v>
                </c:pt>
                <c:pt idx="1">
                  <c:v>Hallásos</c:v>
                </c:pt>
                <c:pt idx="2">
                  <c:v>Nyelvi</c:v>
                </c:pt>
                <c:pt idx="3">
                  <c:v>Mozgásos</c:v>
                </c:pt>
                <c:pt idx="4">
                  <c:v>Elvonult</c:v>
                </c:pt>
                <c:pt idx="5">
                  <c:v>Társas</c:v>
                </c:pt>
                <c:pt idx="6">
                  <c:v>Logikai</c:v>
                </c:pt>
              </c:strCache>
            </c:strRef>
          </c:cat>
          <c:val>
            <c:numRef>
              <c:f>Munka1!$B$2:$B$8</c:f>
              <c:numCache>
                <c:formatCode>General</c:formatCode>
                <c:ptCount val="7"/>
                <c:pt idx="0">
                  <c:v>19</c:v>
                </c:pt>
                <c:pt idx="1">
                  <c:v>29</c:v>
                </c:pt>
                <c:pt idx="2">
                  <c:v>20</c:v>
                </c:pt>
                <c:pt idx="3">
                  <c:v>24</c:v>
                </c:pt>
                <c:pt idx="4">
                  <c:v>9</c:v>
                </c:pt>
                <c:pt idx="5">
                  <c:v>17</c:v>
                </c:pt>
                <c:pt idx="6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7524360"/>
        <c:axId val="257524744"/>
      </c:radarChart>
      <c:catAx>
        <c:axId val="257524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7524744"/>
        <c:crosses val="autoZero"/>
        <c:auto val="1"/>
        <c:lblAlgn val="ctr"/>
        <c:lblOffset val="100"/>
        <c:noMultiLvlLbl val="0"/>
      </c:catAx>
      <c:valAx>
        <c:axId val="257524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7524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E1FFFF"/>
    </a:solidFill>
    <a:ln>
      <a:noFill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Ádám Barbara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Munka1!$A$2:$A$8</c:f>
              <c:strCache>
                <c:ptCount val="7"/>
                <c:pt idx="0">
                  <c:v>Térbeli</c:v>
                </c:pt>
                <c:pt idx="1">
                  <c:v>Hallásos</c:v>
                </c:pt>
                <c:pt idx="2">
                  <c:v>Nyelvi</c:v>
                </c:pt>
                <c:pt idx="3">
                  <c:v>Mozgásos</c:v>
                </c:pt>
                <c:pt idx="4">
                  <c:v>Elvonult</c:v>
                </c:pt>
                <c:pt idx="5">
                  <c:v>Társas</c:v>
                </c:pt>
                <c:pt idx="6">
                  <c:v>Logikai</c:v>
                </c:pt>
              </c:strCache>
            </c:strRef>
          </c:cat>
          <c:val>
            <c:numRef>
              <c:f>Munka1!$B$2:$B$8</c:f>
              <c:numCache>
                <c:formatCode>General</c:formatCode>
                <c:ptCount val="7"/>
                <c:pt idx="0">
                  <c:v>20</c:v>
                </c:pt>
                <c:pt idx="1">
                  <c:v>23</c:v>
                </c:pt>
                <c:pt idx="2">
                  <c:v>23</c:v>
                </c:pt>
                <c:pt idx="3">
                  <c:v>24</c:v>
                </c:pt>
                <c:pt idx="4">
                  <c:v>16</c:v>
                </c:pt>
                <c:pt idx="5">
                  <c:v>12</c:v>
                </c:pt>
                <c:pt idx="6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9135720"/>
        <c:axId val="259135328"/>
      </c:radarChart>
      <c:catAx>
        <c:axId val="259135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9135328"/>
        <c:crosses val="autoZero"/>
        <c:auto val="1"/>
        <c:lblAlgn val="ctr"/>
        <c:lblOffset val="100"/>
        <c:noMultiLvlLbl val="0"/>
      </c:catAx>
      <c:valAx>
        <c:axId val="259135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9135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E1FFFF"/>
    </a:solidFill>
    <a:ln>
      <a:noFill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Ádám Barbara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Munka1!$A$2:$A$8</c:f>
              <c:strCache>
                <c:ptCount val="7"/>
                <c:pt idx="0">
                  <c:v>Térbeli</c:v>
                </c:pt>
                <c:pt idx="1">
                  <c:v>Hallásos</c:v>
                </c:pt>
                <c:pt idx="2">
                  <c:v>Nyelvi</c:v>
                </c:pt>
                <c:pt idx="3">
                  <c:v>Mozgásos</c:v>
                </c:pt>
                <c:pt idx="4">
                  <c:v>Elvonult</c:v>
                </c:pt>
                <c:pt idx="5">
                  <c:v>Társas</c:v>
                </c:pt>
                <c:pt idx="6">
                  <c:v>Logikai</c:v>
                </c:pt>
              </c:strCache>
            </c:strRef>
          </c:cat>
          <c:val>
            <c:numRef>
              <c:f>Munka1!$B$2:$B$8</c:f>
              <c:numCache>
                <c:formatCode>General</c:formatCode>
                <c:ptCount val="7"/>
                <c:pt idx="0">
                  <c:v>18</c:v>
                </c:pt>
                <c:pt idx="1">
                  <c:v>27</c:v>
                </c:pt>
                <c:pt idx="2">
                  <c:v>19</c:v>
                </c:pt>
                <c:pt idx="3">
                  <c:v>26</c:v>
                </c:pt>
                <c:pt idx="4">
                  <c:v>19</c:v>
                </c:pt>
                <c:pt idx="5">
                  <c:v>16</c:v>
                </c:pt>
                <c:pt idx="6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9132976"/>
        <c:axId val="259393176"/>
      </c:radarChart>
      <c:catAx>
        <c:axId val="259132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9393176"/>
        <c:crosses val="autoZero"/>
        <c:auto val="1"/>
        <c:lblAlgn val="ctr"/>
        <c:lblOffset val="100"/>
        <c:noMultiLvlLbl val="0"/>
      </c:catAx>
      <c:valAx>
        <c:axId val="259393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9132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E1FFFF"/>
    </a:solidFill>
    <a:ln>
      <a:noFill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Ádám Barbara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Munka1!$A$2:$A$8</c:f>
              <c:strCache>
                <c:ptCount val="7"/>
                <c:pt idx="0">
                  <c:v>Térbeli</c:v>
                </c:pt>
                <c:pt idx="1">
                  <c:v>Hallásos</c:v>
                </c:pt>
                <c:pt idx="2">
                  <c:v>Nyelvi</c:v>
                </c:pt>
                <c:pt idx="3">
                  <c:v>Mozgásos</c:v>
                </c:pt>
                <c:pt idx="4">
                  <c:v>Elvonult</c:v>
                </c:pt>
                <c:pt idx="5">
                  <c:v>Társas</c:v>
                </c:pt>
                <c:pt idx="6">
                  <c:v>Logikai</c:v>
                </c:pt>
              </c:strCache>
            </c:strRef>
          </c:cat>
          <c:val>
            <c:numRef>
              <c:f>Munka1!$B$2:$B$8</c:f>
              <c:numCache>
                <c:formatCode>General</c:formatCode>
                <c:ptCount val="7"/>
                <c:pt idx="0">
                  <c:v>22</c:v>
                </c:pt>
                <c:pt idx="1">
                  <c:v>18</c:v>
                </c:pt>
                <c:pt idx="2">
                  <c:v>18</c:v>
                </c:pt>
                <c:pt idx="3">
                  <c:v>26</c:v>
                </c:pt>
                <c:pt idx="4">
                  <c:v>13</c:v>
                </c:pt>
                <c:pt idx="5">
                  <c:v>18</c:v>
                </c:pt>
                <c:pt idx="6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9390824"/>
        <c:axId val="259391216"/>
      </c:radarChart>
      <c:catAx>
        <c:axId val="259390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9391216"/>
        <c:crosses val="autoZero"/>
        <c:auto val="1"/>
        <c:lblAlgn val="ctr"/>
        <c:lblOffset val="100"/>
        <c:noMultiLvlLbl val="0"/>
      </c:catAx>
      <c:valAx>
        <c:axId val="259391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9390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E1FFFF"/>
    </a:solidFill>
    <a:ln>
      <a:noFill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Ádám Barbara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Munka1!$A$2:$A$8</c:f>
              <c:strCache>
                <c:ptCount val="7"/>
                <c:pt idx="0">
                  <c:v>Térbeli</c:v>
                </c:pt>
                <c:pt idx="1">
                  <c:v>Hallásos</c:v>
                </c:pt>
                <c:pt idx="2">
                  <c:v>Nyelvi</c:v>
                </c:pt>
                <c:pt idx="3">
                  <c:v>Mozgásos</c:v>
                </c:pt>
                <c:pt idx="4">
                  <c:v>Elvonult</c:v>
                </c:pt>
                <c:pt idx="5">
                  <c:v>Társas</c:v>
                </c:pt>
                <c:pt idx="6">
                  <c:v>Logikai</c:v>
                </c:pt>
              </c:strCache>
            </c:strRef>
          </c:cat>
          <c:val>
            <c:numRef>
              <c:f>Munka1!$B$2:$B$8</c:f>
              <c:numCache>
                <c:formatCode>General</c:formatCode>
                <c:ptCount val="7"/>
                <c:pt idx="0">
                  <c:v>15</c:v>
                </c:pt>
                <c:pt idx="1">
                  <c:v>13</c:v>
                </c:pt>
                <c:pt idx="2">
                  <c:v>19</c:v>
                </c:pt>
                <c:pt idx="3">
                  <c:v>14</c:v>
                </c:pt>
                <c:pt idx="4">
                  <c:v>16</c:v>
                </c:pt>
                <c:pt idx="5">
                  <c:v>15</c:v>
                </c:pt>
                <c:pt idx="6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9391608"/>
        <c:axId val="259390040"/>
      </c:radarChart>
      <c:catAx>
        <c:axId val="259391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9390040"/>
        <c:crosses val="autoZero"/>
        <c:auto val="1"/>
        <c:lblAlgn val="ctr"/>
        <c:lblOffset val="100"/>
        <c:noMultiLvlLbl val="0"/>
      </c:catAx>
      <c:valAx>
        <c:axId val="259390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9391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E1FFFF"/>
    </a:solidFill>
    <a:ln>
      <a:noFill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Ádám Barbara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Munka1!$A$2:$A$8</c:f>
              <c:strCache>
                <c:ptCount val="7"/>
                <c:pt idx="0">
                  <c:v>Térbeli</c:v>
                </c:pt>
                <c:pt idx="1">
                  <c:v>Hallásos</c:v>
                </c:pt>
                <c:pt idx="2">
                  <c:v>Nyelvi</c:v>
                </c:pt>
                <c:pt idx="3">
                  <c:v>Mozgásos</c:v>
                </c:pt>
                <c:pt idx="4">
                  <c:v>Elvonult</c:v>
                </c:pt>
                <c:pt idx="5">
                  <c:v>Társas</c:v>
                </c:pt>
                <c:pt idx="6">
                  <c:v>Logikai</c:v>
                </c:pt>
              </c:strCache>
            </c:strRef>
          </c:cat>
          <c:val>
            <c:numRef>
              <c:f>Munka1!$B$2:$B$8</c:f>
              <c:numCache>
                <c:formatCode>General</c:formatCode>
                <c:ptCount val="7"/>
                <c:pt idx="0">
                  <c:v>22</c:v>
                </c:pt>
                <c:pt idx="1">
                  <c:v>26</c:v>
                </c:pt>
                <c:pt idx="2">
                  <c:v>20</c:v>
                </c:pt>
                <c:pt idx="3">
                  <c:v>26</c:v>
                </c:pt>
                <c:pt idx="4">
                  <c:v>12</c:v>
                </c:pt>
                <c:pt idx="5">
                  <c:v>18</c:v>
                </c:pt>
                <c:pt idx="6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9392000"/>
        <c:axId val="259389648"/>
      </c:radarChart>
      <c:catAx>
        <c:axId val="259392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9389648"/>
        <c:crosses val="autoZero"/>
        <c:auto val="1"/>
        <c:lblAlgn val="ctr"/>
        <c:lblOffset val="100"/>
        <c:noMultiLvlLbl val="0"/>
      </c:catAx>
      <c:valAx>
        <c:axId val="259389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9392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E1FFFF"/>
    </a:solidFill>
    <a:ln>
      <a:noFill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Ádám Barbara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Munka1!$A$2:$A$8</c:f>
              <c:strCache>
                <c:ptCount val="7"/>
                <c:pt idx="0">
                  <c:v>Térbeli</c:v>
                </c:pt>
                <c:pt idx="1">
                  <c:v>Hallásos</c:v>
                </c:pt>
                <c:pt idx="2">
                  <c:v>Nyelvi</c:v>
                </c:pt>
                <c:pt idx="3">
                  <c:v>Mozgásos</c:v>
                </c:pt>
                <c:pt idx="4">
                  <c:v>Elvonult</c:v>
                </c:pt>
                <c:pt idx="5">
                  <c:v>Társas</c:v>
                </c:pt>
                <c:pt idx="6">
                  <c:v>Logikai</c:v>
                </c:pt>
              </c:strCache>
            </c:strRef>
          </c:cat>
          <c:val>
            <c:numRef>
              <c:f>Munka1!$B$2:$B$8</c:f>
              <c:numCache>
                <c:formatCode>General</c:formatCode>
                <c:ptCount val="7"/>
                <c:pt idx="0">
                  <c:v>17</c:v>
                </c:pt>
                <c:pt idx="1">
                  <c:v>20</c:v>
                </c:pt>
                <c:pt idx="2">
                  <c:v>14</c:v>
                </c:pt>
                <c:pt idx="3">
                  <c:v>21</c:v>
                </c:pt>
                <c:pt idx="4">
                  <c:v>18</c:v>
                </c:pt>
                <c:pt idx="5">
                  <c:v>9</c:v>
                </c:pt>
                <c:pt idx="6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7580816"/>
        <c:axId val="257581208"/>
      </c:radarChart>
      <c:catAx>
        <c:axId val="257580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7581208"/>
        <c:crosses val="autoZero"/>
        <c:auto val="1"/>
        <c:lblAlgn val="ctr"/>
        <c:lblOffset val="100"/>
        <c:noMultiLvlLbl val="0"/>
      </c:catAx>
      <c:valAx>
        <c:axId val="257581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7580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E1FFFF"/>
    </a:solidFill>
    <a:ln>
      <a:noFill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Ádám Barbara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Munka1!$A$2:$A$8</c:f>
              <c:strCache>
                <c:ptCount val="7"/>
                <c:pt idx="0">
                  <c:v>Térbeli</c:v>
                </c:pt>
                <c:pt idx="1">
                  <c:v>Hallásos</c:v>
                </c:pt>
                <c:pt idx="2">
                  <c:v>Nyelvi</c:v>
                </c:pt>
                <c:pt idx="3">
                  <c:v>Mozgásos</c:v>
                </c:pt>
                <c:pt idx="4">
                  <c:v>Elvonult</c:v>
                </c:pt>
                <c:pt idx="5">
                  <c:v>Társas</c:v>
                </c:pt>
                <c:pt idx="6">
                  <c:v>Logikai</c:v>
                </c:pt>
              </c:strCache>
            </c:strRef>
          </c:cat>
          <c:val>
            <c:numRef>
              <c:f>Munka1!$B$2:$B$8</c:f>
              <c:numCache>
                <c:formatCode>General</c:formatCode>
                <c:ptCount val="7"/>
                <c:pt idx="0">
                  <c:v>12</c:v>
                </c:pt>
                <c:pt idx="1">
                  <c:v>18</c:v>
                </c:pt>
                <c:pt idx="2">
                  <c:v>19</c:v>
                </c:pt>
                <c:pt idx="3">
                  <c:v>21</c:v>
                </c:pt>
                <c:pt idx="4">
                  <c:v>12</c:v>
                </c:pt>
                <c:pt idx="5">
                  <c:v>20</c:v>
                </c:pt>
                <c:pt idx="6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7581992"/>
        <c:axId val="257580032"/>
      </c:radarChart>
      <c:catAx>
        <c:axId val="257581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7580032"/>
        <c:crosses val="autoZero"/>
        <c:auto val="1"/>
        <c:lblAlgn val="ctr"/>
        <c:lblOffset val="100"/>
        <c:noMultiLvlLbl val="0"/>
      </c:catAx>
      <c:valAx>
        <c:axId val="257580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7581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E1FFFF"/>
    </a:solidFill>
    <a:ln>
      <a:noFill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Ádám Barbara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Munka1!$A$2:$A$8</c:f>
              <c:strCache>
                <c:ptCount val="7"/>
                <c:pt idx="0">
                  <c:v>Térbeli</c:v>
                </c:pt>
                <c:pt idx="1">
                  <c:v>Hallásos</c:v>
                </c:pt>
                <c:pt idx="2">
                  <c:v>Nyelvi</c:v>
                </c:pt>
                <c:pt idx="3">
                  <c:v>Mozgásos</c:v>
                </c:pt>
                <c:pt idx="4">
                  <c:v>Elvonult</c:v>
                </c:pt>
                <c:pt idx="5">
                  <c:v>Társas</c:v>
                </c:pt>
                <c:pt idx="6">
                  <c:v>Logikai</c:v>
                </c:pt>
              </c:strCache>
            </c:strRef>
          </c:cat>
          <c:val>
            <c:numRef>
              <c:f>Munka1!$B$2:$B$8</c:f>
              <c:numCache>
                <c:formatCode>General</c:formatCode>
                <c:ptCount val="7"/>
                <c:pt idx="0">
                  <c:v>25</c:v>
                </c:pt>
                <c:pt idx="1">
                  <c:v>23</c:v>
                </c:pt>
                <c:pt idx="2">
                  <c:v>20</c:v>
                </c:pt>
                <c:pt idx="3">
                  <c:v>26</c:v>
                </c:pt>
                <c:pt idx="4">
                  <c:v>20</c:v>
                </c:pt>
                <c:pt idx="5">
                  <c:v>12</c:v>
                </c:pt>
                <c:pt idx="6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7580424"/>
        <c:axId val="257582384"/>
      </c:radarChart>
      <c:catAx>
        <c:axId val="257580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7582384"/>
        <c:crosses val="autoZero"/>
        <c:auto val="1"/>
        <c:lblAlgn val="ctr"/>
        <c:lblOffset val="100"/>
        <c:noMultiLvlLbl val="0"/>
      </c:catAx>
      <c:valAx>
        <c:axId val="257582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7580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E1FFFF"/>
    </a:solidFill>
    <a:ln>
      <a:noFill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Ádám Barbara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Munka1!$A$2:$A$8</c:f>
              <c:strCache>
                <c:ptCount val="7"/>
                <c:pt idx="0">
                  <c:v>Térbeli</c:v>
                </c:pt>
                <c:pt idx="1">
                  <c:v>Hallásos</c:v>
                </c:pt>
                <c:pt idx="2">
                  <c:v>Nyelvi</c:v>
                </c:pt>
                <c:pt idx="3">
                  <c:v>Mozgásos</c:v>
                </c:pt>
                <c:pt idx="4">
                  <c:v>Elvonult</c:v>
                </c:pt>
                <c:pt idx="5">
                  <c:v>Társas</c:v>
                </c:pt>
                <c:pt idx="6">
                  <c:v>Logikai</c:v>
                </c:pt>
              </c:strCache>
            </c:strRef>
          </c:cat>
          <c:val>
            <c:numRef>
              <c:f>Munka1!$B$2:$B$8</c:f>
              <c:numCache>
                <c:formatCode>General</c:formatCode>
                <c:ptCount val="7"/>
                <c:pt idx="0">
                  <c:v>14</c:v>
                </c:pt>
                <c:pt idx="1">
                  <c:v>26</c:v>
                </c:pt>
                <c:pt idx="2">
                  <c:v>20</c:v>
                </c:pt>
                <c:pt idx="3">
                  <c:v>20</c:v>
                </c:pt>
                <c:pt idx="4">
                  <c:v>8</c:v>
                </c:pt>
                <c:pt idx="5">
                  <c:v>17</c:v>
                </c:pt>
                <c:pt idx="6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8897624"/>
        <c:axId val="258899192"/>
      </c:radarChart>
      <c:catAx>
        <c:axId val="258897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8899192"/>
        <c:crosses val="autoZero"/>
        <c:auto val="1"/>
        <c:lblAlgn val="ctr"/>
        <c:lblOffset val="100"/>
        <c:noMultiLvlLbl val="0"/>
      </c:catAx>
      <c:valAx>
        <c:axId val="258899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8897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E1FFFF"/>
    </a:solidFill>
    <a:ln>
      <a:noFill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Ádám Barbara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Munka1!$A$2:$A$8</c:f>
              <c:strCache>
                <c:ptCount val="7"/>
                <c:pt idx="0">
                  <c:v>Térbeli</c:v>
                </c:pt>
                <c:pt idx="1">
                  <c:v>Hallásos</c:v>
                </c:pt>
                <c:pt idx="2">
                  <c:v>Nyelvi</c:v>
                </c:pt>
                <c:pt idx="3">
                  <c:v>Mozgásos</c:v>
                </c:pt>
                <c:pt idx="4">
                  <c:v>Elvonult</c:v>
                </c:pt>
                <c:pt idx="5">
                  <c:v>Társas</c:v>
                </c:pt>
                <c:pt idx="6">
                  <c:v>Logikai</c:v>
                </c:pt>
              </c:strCache>
            </c:strRef>
          </c:cat>
          <c:val>
            <c:numRef>
              <c:f>Munka1!$B$2:$B$8</c:f>
              <c:numCache>
                <c:formatCode>General</c:formatCode>
                <c:ptCount val="7"/>
                <c:pt idx="0">
                  <c:v>14</c:v>
                </c:pt>
                <c:pt idx="1">
                  <c:v>26</c:v>
                </c:pt>
                <c:pt idx="2">
                  <c:v>16</c:v>
                </c:pt>
                <c:pt idx="3">
                  <c:v>22</c:v>
                </c:pt>
                <c:pt idx="4">
                  <c:v>6</c:v>
                </c:pt>
                <c:pt idx="5">
                  <c:v>14</c:v>
                </c:pt>
                <c:pt idx="6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8898800"/>
        <c:axId val="258898408"/>
      </c:radarChart>
      <c:catAx>
        <c:axId val="258898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8898408"/>
        <c:crosses val="autoZero"/>
        <c:auto val="1"/>
        <c:lblAlgn val="ctr"/>
        <c:lblOffset val="100"/>
        <c:noMultiLvlLbl val="0"/>
      </c:catAx>
      <c:valAx>
        <c:axId val="258898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8898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E1FFFF"/>
    </a:solidFill>
    <a:ln>
      <a:noFill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Ádám Barbara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Munka1!$A$2:$A$8</c:f>
              <c:strCache>
                <c:ptCount val="7"/>
                <c:pt idx="0">
                  <c:v>Térbeli</c:v>
                </c:pt>
                <c:pt idx="1">
                  <c:v>Hallásos</c:v>
                </c:pt>
                <c:pt idx="2">
                  <c:v>Nyelvi</c:v>
                </c:pt>
                <c:pt idx="3">
                  <c:v>Mozgásos</c:v>
                </c:pt>
                <c:pt idx="4">
                  <c:v>Elvonult</c:v>
                </c:pt>
                <c:pt idx="5">
                  <c:v>Társas</c:v>
                </c:pt>
                <c:pt idx="6">
                  <c:v>Logikai</c:v>
                </c:pt>
              </c:strCache>
            </c:strRef>
          </c:cat>
          <c:val>
            <c:numRef>
              <c:f>Munka1!$B$2:$B$8</c:f>
              <c:numCache>
                <c:formatCode>General</c:formatCode>
                <c:ptCount val="7"/>
                <c:pt idx="0">
                  <c:v>17</c:v>
                </c:pt>
                <c:pt idx="1">
                  <c:v>17</c:v>
                </c:pt>
                <c:pt idx="2">
                  <c:v>23</c:v>
                </c:pt>
                <c:pt idx="3">
                  <c:v>18</c:v>
                </c:pt>
                <c:pt idx="4">
                  <c:v>11</c:v>
                </c:pt>
                <c:pt idx="5">
                  <c:v>12</c:v>
                </c:pt>
                <c:pt idx="6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8895664"/>
        <c:axId val="258896056"/>
      </c:radarChart>
      <c:catAx>
        <c:axId val="258895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8896056"/>
        <c:crosses val="autoZero"/>
        <c:auto val="1"/>
        <c:lblAlgn val="ctr"/>
        <c:lblOffset val="100"/>
        <c:noMultiLvlLbl val="0"/>
      </c:catAx>
      <c:valAx>
        <c:axId val="258896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8895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E1FFFF"/>
    </a:solidFill>
    <a:ln>
      <a:noFill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Ádám Barbara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Munka1!$A$2:$A$8</c:f>
              <c:strCache>
                <c:ptCount val="7"/>
                <c:pt idx="0">
                  <c:v>Térbeli</c:v>
                </c:pt>
                <c:pt idx="1">
                  <c:v>Hallásos</c:v>
                </c:pt>
                <c:pt idx="2">
                  <c:v>Nyelvi</c:v>
                </c:pt>
                <c:pt idx="3">
                  <c:v>Mozgásos</c:v>
                </c:pt>
                <c:pt idx="4">
                  <c:v>Elvonult</c:v>
                </c:pt>
                <c:pt idx="5">
                  <c:v>Társas</c:v>
                </c:pt>
                <c:pt idx="6">
                  <c:v>Logikai</c:v>
                </c:pt>
              </c:strCache>
            </c:strRef>
          </c:cat>
          <c:val>
            <c:numRef>
              <c:f>Munka1!$B$2:$B$8</c:f>
              <c:numCache>
                <c:formatCode>General</c:formatCode>
                <c:ptCount val="7"/>
                <c:pt idx="0">
                  <c:v>24</c:v>
                </c:pt>
                <c:pt idx="1">
                  <c:v>24</c:v>
                </c:pt>
                <c:pt idx="2">
                  <c:v>19</c:v>
                </c:pt>
                <c:pt idx="3">
                  <c:v>24</c:v>
                </c:pt>
                <c:pt idx="4">
                  <c:v>10</c:v>
                </c:pt>
                <c:pt idx="5">
                  <c:v>16</c:v>
                </c:pt>
                <c:pt idx="6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9134544"/>
        <c:axId val="259134152"/>
      </c:radarChart>
      <c:catAx>
        <c:axId val="259134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9134152"/>
        <c:crosses val="autoZero"/>
        <c:auto val="1"/>
        <c:lblAlgn val="ctr"/>
        <c:lblOffset val="100"/>
        <c:noMultiLvlLbl val="0"/>
      </c:catAx>
      <c:valAx>
        <c:axId val="25913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9134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E1FFFF"/>
    </a:solidFill>
    <a:ln>
      <a:noFill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Ádám Barbara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Munka1!$A$2:$A$8</c:f>
              <c:strCache>
                <c:ptCount val="7"/>
                <c:pt idx="0">
                  <c:v>Térbeli</c:v>
                </c:pt>
                <c:pt idx="1">
                  <c:v>Hallásos</c:v>
                </c:pt>
                <c:pt idx="2">
                  <c:v>Nyelvi</c:v>
                </c:pt>
                <c:pt idx="3">
                  <c:v>Mozgásos</c:v>
                </c:pt>
                <c:pt idx="4">
                  <c:v>Elvonult</c:v>
                </c:pt>
                <c:pt idx="5">
                  <c:v>Társas</c:v>
                </c:pt>
                <c:pt idx="6">
                  <c:v>Logikai</c:v>
                </c:pt>
              </c:strCache>
            </c:strRef>
          </c:cat>
          <c:val>
            <c:numRef>
              <c:f>Munka1!$B$2:$B$8</c:f>
              <c:numCache>
                <c:formatCode>General</c:formatCode>
                <c:ptCount val="7"/>
                <c:pt idx="0">
                  <c:v>21</c:v>
                </c:pt>
                <c:pt idx="1">
                  <c:v>30</c:v>
                </c:pt>
                <c:pt idx="2">
                  <c:v>17</c:v>
                </c:pt>
                <c:pt idx="3">
                  <c:v>28</c:v>
                </c:pt>
                <c:pt idx="4">
                  <c:v>9</c:v>
                </c:pt>
                <c:pt idx="5">
                  <c:v>20</c:v>
                </c:pt>
                <c:pt idx="6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9134936"/>
        <c:axId val="259132192"/>
      </c:radarChart>
      <c:catAx>
        <c:axId val="259134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9132192"/>
        <c:crosses val="autoZero"/>
        <c:auto val="1"/>
        <c:lblAlgn val="ctr"/>
        <c:lblOffset val="100"/>
        <c:noMultiLvlLbl val="0"/>
      </c:catAx>
      <c:valAx>
        <c:axId val="259132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9134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E1FFFF"/>
    </a:solidFill>
    <a:ln>
      <a:noFill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7DB605-4312-4304-9BDF-E0906013C77B}" type="datetimeFigureOut">
              <a:rPr lang="hu-HU" smtClean="0"/>
              <a:t>2015.04.18.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2D3B1-1AED-4B8A-83A9-D2ECB06E9D5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86337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9A754F-F51F-4143-BE8B-E091B85E2666}" type="datetimeFigureOut">
              <a:rPr lang="hu-HU" smtClean="0"/>
              <a:t>2015.04.18.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BB00D2-661E-4C49-9431-98D60EF992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11432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7446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C9F38-9CCB-440E-AB2D-9F45B1F5D254}" type="datetime1">
              <a:rPr lang="hu-HU" smtClean="0"/>
              <a:t>2015.04.18.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6458-C557-4527-B7D6-65FC21BE45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3805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EDFA1-D3E3-4030-8CC5-3E8831CE8C3E}" type="datetime1">
              <a:rPr lang="hu-HU" smtClean="0"/>
              <a:t>2015.04.18.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6458-C557-4527-B7D6-65FC21BE45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4527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B6B8F-BFE5-4803-8444-66F9CE107FE2}" type="datetime1">
              <a:rPr lang="hu-HU" smtClean="0"/>
              <a:t>2015.04.18.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6458-C557-4527-B7D6-65FC21BE45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3031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4B936-761A-43CE-9D05-ECEE341D5F04}" type="datetime1">
              <a:rPr lang="hu-HU" smtClean="0"/>
              <a:t>2015.04.18.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6458-C557-4527-B7D6-65FC21BE45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4107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CC74-7C78-483C-84ED-B9A308304B35}" type="datetime1">
              <a:rPr lang="hu-HU" smtClean="0"/>
              <a:t>2015.04.18.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6458-C557-4527-B7D6-65FC21BE45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83550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5C46-A708-480C-B956-21C45730B5CA}" type="datetime1">
              <a:rPr lang="hu-HU" smtClean="0"/>
              <a:t>2015.04.18.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6458-C557-4527-B7D6-65FC21BE45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32240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92262-71EB-4690-AEAA-6DD490CB0725}" type="datetime1">
              <a:rPr lang="hu-HU" smtClean="0"/>
              <a:t>2015.04.18.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6458-C557-4527-B7D6-65FC21BE45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7431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438FD-9A3E-4431-8816-6D130E1575F9}" type="datetime1">
              <a:rPr lang="hu-HU" smtClean="0"/>
              <a:t>2015.04.18.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6458-C557-4527-B7D6-65FC21BE45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93150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28C5-C76E-468F-B60A-3EB67571FEE7}" type="datetime1">
              <a:rPr lang="hu-HU" smtClean="0"/>
              <a:t>2015.04.18.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6458-C557-4527-B7D6-65FC21BE45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94960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82A1C-94D0-4484-AEFD-54C50FE20016}" type="datetime1">
              <a:rPr lang="hu-HU" smtClean="0"/>
              <a:t>2015.04.18.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6458-C557-4527-B7D6-65FC21BE45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0576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4F4F2-E1A0-4038-A675-A911B218B272}" type="datetime1">
              <a:rPr lang="hu-HU" smtClean="0"/>
              <a:t>2015.04.18.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6458-C557-4527-B7D6-65FC21BE45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7174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C"/>
            </a:gs>
            <a:gs pos="55000">
              <a:srgbClr val="FFFF66"/>
            </a:gs>
            <a:gs pos="86000">
              <a:srgbClr val="FFFF00"/>
            </a:gs>
            <a:gs pos="100000">
              <a:srgbClr val="FCF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830B7-D485-4A48-A80C-B01091763825}" type="datetime1">
              <a:rPr lang="hu-HU" smtClean="0"/>
              <a:t>2015.04.18.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66458-C557-4527-B7D6-65FC21BE45A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6221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Tanulási stílus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Értékelés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0596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09</a:t>
            </a:r>
            <a:r>
              <a:rPr lang="hu-HU" dirty="0" smtClean="0"/>
              <a:t> </a:t>
            </a:r>
            <a:r>
              <a:rPr lang="hu-HU" dirty="0" smtClean="0"/>
              <a:t>– hallásos </a:t>
            </a:r>
            <a:endParaRPr lang="hu-HU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451766554"/>
              </p:ext>
            </p:extLst>
          </p:nvPr>
        </p:nvGraphicFramePr>
        <p:xfrm>
          <a:off x="441775" y="1873635"/>
          <a:ext cx="4252700" cy="3742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églalap 3"/>
          <p:cNvSpPr/>
          <p:nvPr/>
        </p:nvSpPr>
        <p:spPr>
          <a:xfrm>
            <a:off x="4844717" y="1519768"/>
            <a:ext cx="412282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Használj hangokat, rímeket és zenét a tanuláshoz!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Magyarázatból tanulj!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Használj hangfelvételeket</a:t>
            </a:r>
            <a:r>
              <a:rPr lang="hu-HU" sz="2000" b="0" i="0" u="none" strike="noStrike" dirty="0" smtClean="0">
                <a:latin typeface="Calibri" panose="020F0502020204030204" pitchFamily="34" charset="0"/>
              </a:rPr>
              <a:t> </a:t>
            </a: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háttérzajként, vagy, hogy könnyebb legyen elképzelni a dolgokat!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Amikor emlékeztetőket vagy betűszókat alkotsz, legyen ritmusa, vagy rímeljen! (mondóka vagy dal részlete)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Ha van egy olyan dal, ami lelkesít, játszd le újra és újra, hogy megfelelő hangulatban legyél!</a:t>
            </a:r>
            <a:endParaRPr lang="hu-HU" sz="2000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796443" y="1882941"/>
            <a:ext cx="919936" cy="1370765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437322" y="5764697"/>
            <a:ext cx="4279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Vehetsz még ötleteket a mozgásosból is!</a:t>
            </a:r>
          </a:p>
          <a:p>
            <a:pPr algn="ctr"/>
            <a:r>
              <a:rPr lang="hu-HU" dirty="0" smtClean="0"/>
              <a:t>Anyánál van papír, nézzétek meg!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76181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10</a:t>
            </a:r>
            <a:r>
              <a:rPr lang="hu-HU" dirty="0" smtClean="0"/>
              <a:t> </a:t>
            </a:r>
            <a:r>
              <a:rPr lang="hu-HU" dirty="0" smtClean="0"/>
              <a:t>– nyelvi </a:t>
            </a:r>
            <a:endParaRPr lang="hu-HU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014998547"/>
              </p:ext>
            </p:extLst>
          </p:nvPr>
        </p:nvGraphicFramePr>
        <p:xfrm>
          <a:off x="441775" y="1873635"/>
          <a:ext cx="4252700" cy="3742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églalap 3"/>
          <p:cNvSpPr/>
          <p:nvPr/>
        </p:nvSpPr>
        <p:spPr>
          <a:xfrm>
            <a:off x="5010150" y="1570581"/>
            <a:ext cx="3505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A hangsúly az érzékelésen van, amit minden esetben elvársz.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Szóban és írásban a fizikai érzésekre koncentrálj, amit cselekvés közben éreztél!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Használj tárgyakat, amilyen sűrűn csak teheted! Tanulj sétálva!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Szerepjátékokban (egyedül vagy </a:t>
            </a:r>
            <a:r>
              <a:rPr lang="es-ES" sz="2000" b="0" i="0" u="none" strike="noStrike" baseline="0" dirty="0" smtClean="0">
                <a:latin typeface="Calibri" panose="020F0502020204030204" pitchFamily="34" charset="0"/>
              </a:rPr>
              <a:t>mással) gyakorold el előre a</a:t>
            </a: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 helyzeteket!</a:t>
            </a:r>
            <a:endParaRPr lang="hu-HU" sz="2000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340" y="1690689"/>
            <a:ext cx="1860607" cy="776760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437322" y="5764697"/>
            <a:ext cx="42790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Vehetsz még ötleteket a mozgásosból, a hallásosból és a térbeliből is!</a:t>
            </a:r>
          </a:p>
          <a:p>
            <a:pPr algn="ctr"/>
            <a:r>
              <a:rPr lang="hu-HU" dirty="0" smtClean="0"/>
              <a:t>Anyánál van papír, nézzétek meg!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16465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11</a:t>
            </a:r>
            <a:r>
              <a:rPr lang="hu-HU" dirty="0" smtClean="0"/>
              <a:t> </a:t>
            </a:r>
            <a:r>
              <a:rPr lang="hu-HU" dirty="0" smtClean="0"/>
              <a:t>– hallásos </a:t>
            </a:r>
            <a:endParaRPr lang="hu-HU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993262343"/>
              </p:ext>
            </p:extLst>
          </p:nvPr>
        </p:nvGraphicFramePr>
        <p:xfrm>
          <a:off x="441775" y="1873635"/>
          <a:ext cx="4252700" cy="3742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églalap 3"/>
          <p:cNvSpPr/>
          <p:nvPr/>
        </p:nvSpPr>
        <p:spPr>
          <a:xfrm>
            <a:off x="4828674" y="1455600"/>
            <a:ext cx="415490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Használj hangokat, rímeket és zenét a tanuláshoz!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Magyarázatból tanulj!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Használj hangfelvételeket</a:t>
            </a:r>
            <a:r>
              <a:rPr lang="hu-HU" sz="2000" b="0" i="0" u="none" strike="noStrike" dirty="0" smtClean="0">
                <a:latin typeface="Calibri" panose="020F0502020204030204" pitchFamily="34" charset="0"/>
              </a:rPr>
              <a:t> </a:t>
            </a: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háttérzajként, vagy, hogy könnyebb legyen elképzelni a dolgokat!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Amikor emlékeztetőket vagy betűszókat alkotsz, legyen ritmusa, vagy rímeljen! (mondóka vagy dal részlete)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Ha van egy olyan dal, ami lelkesít, játszd le újra és újra, hogy megfelelő hangulatban legyél!</a:t>
            </a:r>
            <a:endParaRPr lang="hu-HU" sz="2000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796443" y="1882941"/>
            <a:ext cx="919936" cy="1370765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437322" y="5764697"/>
            <a:ext cx="4279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Vehetsz még ötleteket a mozgásosból is!</a:t>
            </a:r>
          </a:p>
          <a:p>
            <a:pPr algn="ctr"/>
            <a:r>
              <a:rPr lang="hu-HU" dirty="0" smtClean="0"/>
              <a:t>Anyánál van papír, nézzétek meg!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44051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12</a:t>
            </a:r>
            <a:r>
              <a:rPr lang="hu-HU" dirty="0" smtClean="0"/>
              <a:t> </a:t>
            </a:r>
            <a:r>
              <a:rPr lang="hu-HU" dirty="0" smtClean="0"/>
              <a:t>– mozgásos </a:t>
            </a:r>
            <a:endParaRPr lang="hu-HU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231789421"/>
              </p:ext>
            </p:extLst>
          </p:nvPr>
        </p:nvGraphicFramePr>
        <p:xfrm>
          <a:off x="441775" y="1873635"/>
          <a:ext cx="4252700" cy="3742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églalap 3"/>
          <p:cNvSpPr/>
          <p:nvPr/>
        </p:nvSpPr>
        <p:spPr>
          <a:xfrm>
            <a:off x="5010150" y="1570581"/>
            <a:ext cx="3505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A hangsúly az érzékelésen van, amit minden esetben elvársz.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Szóban és írásban a fizikai érzésekre koncentrálj, amit cselekvés közben éreztél!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Használj tárgyakat, amilyen sűrűn csak teheted! Tanulj sétálva!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Szerepjátékokban (egyedül vagy </a:t>
            </a:r>
            <a:r>
              <a:rPr lang="es-ES" sz="2000" b="0" i="0" u="none" strike="noStrike" baseline="0" dirty="0" smtClean="0">
                <a:latin typeface="Calibri" panose="020F0502020204030204" pitchFamily="34" charset="0"/>
              </a:rPr>
              <a:t>mással) gyakorold el előre a</a:t>
            </a: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 helyzeteket!</a:t>
            </a:r>
            <a:endParaRPr lang="hu-HU" sz="2000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3325" y="4648200"/>
            <a:ext cx="1046747" cy="1046747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437322" y="5764697"/>
            <a:ext cx="4279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Vehetsz még ötleteket a térbeliből is!</a:t>
            </a:r>
          </a:p>
          <a:p>
            <a:pPr algn="ctr"/>
            <a:r>
              <a:rPr lang="hu-HU" dirty="0" smtClean="0"/>
              <a:t>Anyánál van papír, nézzétek meg!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46742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13</a:t>
            </a:r>
            <a:r>
              <a:rPr lang="hu-HU" dirty="0" smtClean="0"/>
              <a:t> </a:t>
            </a:r>
            <a:r>
              <a:rPr lang="hu-HU" dirty="0" smtClean="0"/>
              <a:t>– nyelvi </a:t>
            </a:r>
            <a:endParaRPr lang="hu-HU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061808971"/>
              </p:ext>
            </p:extLst>
          </p:nvPr>
        </p:nvGraphicFramePr>
        <p:xfrm>
          <a:off x="441775" y="1873635"/>
          <a:ext cx="4252700" cy="3742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églalap 3"/>
          <p:cNvSpPr/>
          <p:nvPr/>
        </p:nvSpPr>
        <p:spPr>
          <a:xfrm>
            <a:off x="4973052" y="1544377"/>
            <a:ext cx="417094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Próbálj mindent szóban vagy írásban megoldani!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Vedd fel a leírt szövegeidet a telefonodra, és használd később ismétléskor!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Amikor hangosan olvasol fel valamit, próbáld hangsúlyozni és dramatizálni!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Próbálj másokkal csoportban dolgozni, és többféleképpen előadni az anyagot! (tárgyalás, eladás, rádióadás)</a:t>
            </a:r>
            <a:endParaRPr lang="hu-HU" sz="2000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293" y="1690689"/>
            <a:ext cx="1395759" cy="582697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437322" y="5764697"/>
            <a:ext cx="4279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Vehetsz még ötleteket a térbeliből is!</a:t>
            </a:r>
          </a:p>
          <a:p>
            <a:pPr algn="ctr"/>
            <a:r>
              <a:rPr lang="hu-HU" dirty="0" smtClean="0"/>
              <a:t>Anyánál van papír, nézzétek meg!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36860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14</a:t>
            </a:r>
            <a:r>
              <a:rPr lang="hu-HU" dirty="0" smtClean="0"/>
              <a:t> </a:t>
            </a:r>
            <a:r>
              <a:rPr lang="hu-HU" dirty="0" smtClean="0"/>
              <a:t>– hallásos</a:t>
            </a:r>
            <a:endParaRPr lang="hu-HU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640039374"/>
              </p:ext>
            </p:extLst>
          </p:nvPr>
        </p:nvGraphicFramePr>
        <p:xfrm>
          <a:off x="441775" y="1873635"/>
          <a:ext cx="4252700" cy="3742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églalap 3"/>
          <p:cNvSpPr/>
          <p:nvPr/>
        </p:nvSpPr>
        <p:spPr>
          <a:xfrm>
            <a:off x="4828674" y="1471649"/>
            <a:ext cx="415490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Használj hangokat, rímeket és zenét a tanuláshoz!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Magyarázatból tanulj!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Használj hangfelvételeket</a:t>
            </a:r>
            <a:r>
              <a:rPr lang="hu-HU" sz="2000" b="0" i="0" u="none" strike="noStrike" dirty="0" smtClean="0">
                <a:latin typeface="Calibri" panose="020F0502020204030204" pitchFamily="34" charset="0"/>
              </a:rPr>
              <a:t> </a:t>
            </a: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háttérzajként, vagy, hogy könnyebb legyen elképzelni a dolgokat!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Amikor emlékeztetőket vagy betűszókat alkotsz, legyen ritmusa, vagy rímeljen! (mondóka vagy dal részlete)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Ha van egy olyan dal, ami lelkesít, játszd le újra és újra, hogy megfelelő hangulatban legyél!</a:t>
            </a:r>
            <a:endParaRPr lang="hu-HU" sz="2000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796443" y="1882941"/>
            <a:ext cx="919936" cy="1370765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437322" y="5764697"/>
            <a:ext cx="4279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Vehetsz még ötleteket a mozgásosból is!</a:t>
            </a:r>
          </a:p>
          <a:p>
            <a:pPr algn="ctr"/>
            <a:r>
              <a:rPr lang="hu-HU" dirty="0" smtClean="0"/>
              <a:t>Anyánál van papír, nézzétek meg!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43698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Csoportbeosztás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767796" y="1625381"/>
            <a:ext cx="24127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 smtClean="0">
                <a:latin typeface="From Where You Are" panose="02000507000000020004" pitchFamily="2" charset="-18"/>
              </a:rPr>
              <a:t>Mozgásos</a:t>
            </a:r>
            <a:endParaRPr lang="hu-HU" sz="3200" dirty="0" smtClean="0">
              <a:latin typeface="From Where You Are" panose="02000507000000020004" pitchFamily="2" charset="-18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3603507" y="1625381"/>
            <a:ext cx="2317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 smtClean="0">
                <a:latin typeface="From Where You Are" panose="02000507000000020004" pitchFamily="2" charset="-18"/>
              </a:rPr>
              <a:t>Hallásos</a:t>
            </a:r>
            <a:endParaRPr lang="hu-HU" sz="3200" dirty="0">
              <a:latin typeface="From Where You Are" panose="02000507000000020004" pitchFamily="2" charset="-18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6344159" y="1625381"/>
            <a:ext cx="19450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>
                <a:latin typeface="From Where You Are" panose="02000507000000020004" pitchFamily="2" charset="-18"/>
              </a:rPr>
              <a:t>Nyelvi</a:t>
            </a:r>
          </a:p>
          <a:p>
            <a:pPr algn="ctr"/>
            <a:endParaRPr lang="hu-HU" sz="3200" dirty="0"/>
          </a:p>
        </p:txBody>
      </p:sp>
      <p:pic>
        <p:nvPicPr>
          <p:cNvPr id="10" name="Kép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02371" y="5341758"/>
            <a:ext cx="919936" cy="1370765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8816" y="5735792"/>
            <a:ext cx="1395759" cy="582697"/>
          </a:xfrm>
          <a:prstGeom prst="rect">
            <a:avLst/>
          </a:prstGeom>
        </p:spPr>
      </p:pic>
      <p:pic>
        <p:nvPicPr>
          <p:cNvPr id="12" name="Kép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0784" y="5503767"/>
            <a:ext cx="1046747" cy="1046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9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02039358"/>
              </p:ext>
            </p:extLst>
          </p:nvPr>
        </p:nvGraphicFramePr>
        <p:xfrm>
          <a:off x="441775" y="1873635"/>
          <a:ext cx="4252700" cy="3742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01</a:t>
            </a:r>
            <a:r>
              <a:rPr lang="hu-HU" dirty="0" smtClean="0"/>
              <a:t> </a:t>
            </a:r>
            <a:r>
              <a:rPr lang="hu-HU" dirty="0" smtClean="0"/>
              <a:t>– hallásos </a:t>
            </a:r>
            <a:endParaRPr lang="hu-HU" dirty="0"/>
          </a:p>
        </p:txBody>
      </p:sp>
      <p:sp>
        <p:nvSpPr>
          <p:cNvPr id="8" name="Téglalap 7"/>
          <p:cNvSpPr/>
          <p:nvPr/>
        </p:nvSpPr>
        <p:spPr>
          <a:xfrm>
            <a:off x="4916905" y="1182886"/>
            <a:ext cx="389021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Használj hangokat, rímeket és zenét a tanuláshoz!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Magyarázatból tanulj!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Használj hangfelvételeket</a:t>
            </a:r>
            <a:r>
              <a:rPr lang="hu-HU" sz="2000" b="0" i="0" u="none" strike="noStrike" dirty="0" smtClean="0">
                <a:latin typeface="Calibri" panose="020F0502020204030204" pitchFamily="34" charset="0"/>
              </a:rPr>
              <a:t> </a:t>
            </a: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háttérzajként, vagy, hogy könnyebb legyen elképzelni a dolgokat!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Amikor emlékeztetőket vagy betűszókat alkotsz, legyen ritmusa, vagy rímeljen! (mondóka vagy dal részlete)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Ha van egy olyan dal, ami lelkesít, játszd le újra és újra, hogy megfelelő hangulatban legyél!</a:t>
            </a:r>
            <a:endParaRPr lang="hu-HU" sz="2000" dirty="0"/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796443" y="1882941"/>
            <a:ext cx="919936" cy="1370765"/>
          </a:xfrm>
          <a:prstGeom prst="rect">
            <a:avLst/>
          </a:prstGeom>
        </p:spPr>
      </p:pic>
      <p:sp>
        <p:nvSpPr>
          <p:cNvPr id="2" name="Szövegdoboz 1"/>
          <p:cNvSpPr txBox="1"/>
          <p:nvPr/>
        </p:nvSpPr>
        <p:spPr>
          <a:xfrm>
            <a:off x="437322" y="5903843"/>
            <a:ext cx="4279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Vehetsz még ötleteket a mozgásosból is!</a:t>
            </a:r>
          </a:p>
          <a:p>
            <a:pPr algn="ctr"/>
            <a:r>
              <a:rPr lang="hu-HU" dirty="0" smtClean="0"/>
              <a:t>Anyánál van papír, nézzétek meg!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3865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02</a:t>
            </a:r>
            <a:r>
              <a:rPr lang="hu-HU" dirty="0" smtClean="0"/>
              <a:t> </a:t>
            </a:r>
            <a:r>
              <a:rPr lang="hu-HU" dirty="0" smtClean="0"/>
              <a:t>- mozgásos</a:t>
            </a:r>
            <a:endParaRPr lang="hu-HU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277424901"/>
              </p:ext>
            </p:extLst>
          </p:nvPr>
        </p:nvGraphicFramePr>
        <p:xfrm>
          <a:off x="441775" y="1873635"/>
          <a:ext cx="4252700" cy="3742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églalap 7"/>
          <p:cNvSpPr/>
          <p:nvPr/>
        </p:nvSpPr>
        <p:spPr>
          <a:xfrm>
            <a:off x="5010150" y="1570581"/>
            <a:ext cx="3505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A hangsúly az érzékelésen van, amit minden esetben elvársz.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Szóban és írásban a fizikai érzésekre koncentrálj, amit cselekvés közben éreztél!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Használj tárgyakat, amilyen sűrűn csak teheted! Tanulj sétálva!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Szerepjátékokban (egyedül vagy </a:t>
            </a:r>
            <a:r>
              <a:rPr lang="es-ES" sz="2000" b="0" i="0" u="none" strike="noStrike" baseline="0" dirty="0" smtClean="0">
                <a:latin typeface="Calibri" panose="020F0502020204030204" pitchFamily="34" charset="0"/>
              </a:rPr>
              <a:t>mással) gyakorold el előre a</a:t>
            </a: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 helyzeteket!</a:t>
            </a:r>
            <a:endParaRPr lang="hu-HU" sz="2000" dirty="0"/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3325" y="4648200"/>
            <a:ext cx="1046747" cy="1046747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437322" y="5903843"/>
            <a:ext cx="4279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Vehetsz még ötleteket a hallásosból is!</a:t>
            </a:r>
          </a:p>
          <a:p>
            <a:pPr algn="ctr"/>
            <a:r>
              <a:rPr lang="hu-HU" dirty="0" smtClean="0"/>
              <a:t>Anyánál van papír, nézzétek meg!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1527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03</a:t>
            </a:r>
            <a:r>
              <a:rPr lang="hu-HU" dirty="0" smtClean="0"/>
              <a:t> </a:t>
            </a:r>
            <a:r>
              <a:rPr lang="hu-HU" dirty="0" smtClean="0"/>
              <a:t>– mozgásos </a:t>
            </a:r>
            <a:endParaRPr lang="hu-HU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983807752"/>
              </p:ext>
            </p:extLst>
          </p:nvPr>
        </p:nvGraphicFramePr>
        <p:xfrm>
          <a:off x="441775" y="1873635"/>
          <a:ext cx="4252700" cy="3742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églalap 3"/>
          <p:cNvSpPr/>
          <p:nvPr/>
        </p:nvSpPr>
        <p:spPr>
          <a:xfrm>
            <a:off x="5010150" y="1570581"/>
            <a:ext cx="3505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A hangsúly az érzékelésen van, amit minden esetben elvársz.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Szóban és írásban a fizikai érzésekre koncentrálj, amit cselekvés közben éreztél!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Használj tárgyakat, amilyen sűrűn csak teheted! Tanulj sétálva!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Szerepjátékokban (egyedül vagy </a:t>
            </a:r>
            <a:r>
              <a:rPr lang="es-ES" sz="2000" b="0" i="0" u="none" strike="noStrike" baseline="0" dirty="0" smtClean="0">
                <a:latin typeface="Calibri" panose="020F0502020204030204" pitchFamily="34" charset="0"/>
              </a:rPr>
              <a:t>mással) gyakorold el előre a</a:t>
            </a: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 helyzeteket!</a:t>
            </a:r>
            <a:endParaRPr lang="hu-HU" sz="2000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3325" y="4648200"/>
            <a:ext cx="1046747" cy="1046747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437322" y="5724941"/>
            <a:ext cx="42790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Vehetsz még ötleteket társasból és nyelviből is!</a:t>
            </a:r>
          </a:p>
          <a:p>
            <a:pPr algn="ctr"/>
            <a:r>
              <a:rPr lang="hu-HU" dirty="0" smtClean="0"/>
              <a:t>Anyánál van papír, nézzétek meg!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09797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04</a:t>
            </a:r>
            <a:r>
              <a:rPr lang="hu-HU" dirty="0" smtClean="0"/>
              <a:t> </a:t>
            </a:r>
            <a:r>
              <a:rPr lang="hu-HU" dirty="0" smtClean="0"/>
              <a:t>– mozgásos </a:t>
            </a:r>
            <a:endParaRPr lang="hu-HU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462075898"/>
              </p:ext>
            </p:extLst>
          </p:nvPr>
        </p:nvGraphicFramePr>
        <p:xfrm>
          <a:off x="441775" y="1873635"/>
          <a:ext cx="4252700" cy="3742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églalap 3"/>
          <p:cNvSpPr/>
          <p:nvPr/>
        </p:nvSpPr>
        <p:spPr>
          <a:xfrm>
            <a:off x="5010150" y="1570581"/>
            <a:ext cx="3505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A hangsúly az érzékelésen van, amit minden esetben elvársz.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Szóban és írásban a fizikai érzésekre koncentrálj, amit cselekvés közben éreztél!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Használj tárgyakat, amilyen sűrűn csak teheted! Tanulj sétálva!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Szerepjátékokban (egyedül vagy </a:t>
            </a:r>
            <a:r>
              <a:rPr lang="es-ES" sz="2000" b="0" i="0" u="none" strike="noStrike" baseline="0" dirty="0" smtClean="0">
                <a:latin typeface="Calibri" panose="020F0502020204030204" pitchFamily="34" charset="0"/>
              </a:rPr>
              <a:t>mással) gyakorold el előre a</a:t>
            </a: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 helyzeteket!</a:t>
            </a:r>
            <a:endParaRPr lang="hu-HU" sz="2000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3325" y="4648200"/>
            <a:ext cx="1046747" cy="1046747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437322" y="5903843"/>
            <a:ext cx="4279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Vehetsz még ötleteket a térbeliből is!</a:t>
            </a:r>
          </a:p>
          <a:p>
            <a:pPr algn="ctr"/>
            <a:r>
              <a:rPr lang="hu-HU" dirty="0" smtClean="0"/>
              <a:t>Anyánál van papír, nézzétek meg!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20000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05</a:t>
            </a:r>
            <a:r>
              <a:rPr lang="hu-HU" dirty="0" smtClean="0"/>
              <a:t> </a:t>
            </a:r>
            <a:r>
              <a:rPr lang="hu-HU" dirty="0" smtClean="0"/>
              <a:t>– hallásos </a:t>
            </a:r>
            <a:endParaRPr lang="hu-HU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170296379"/>
              </p:ext>
            </p:extLst>
          </p:nvPr>
        </p:nvGraphicFramePr>
        <p:xfrm>
          <a:off x="441775" y="1873635"/>
          <a:ext cx="4252700" cy="3742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églalap 3"/>
          <p:cNvSpPr/>
          <p:nvPr/>
        </p:nvSpPr>
        <p:spPr>
          <a:xfrm>
            <a:off x="4860757" y="1375390"/>
            <a:ext cx="409073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Használj hangokat, rímeket és zenét a tanuláshoz!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Magyarázatból tanulj!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Használj hangfelvételeket</a:t>
            </a:r>
            <a:r>
              <a:rPr lang="hu-HU" sz="2000" b="0" i="0" u="none" strike="noStrike" dirty="0" smtClean="0">
                <a:latin typeface="Calibri" panose="020F0502020204030204" pitchFamily="34" charset="0"/>
              </a:rPr>
              <a:t> </a:t>
            </a: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háttérzajként, vagy, hogy könnyebb legyen elképzelni a dolgokat!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Amikor emlékeztetőket vagy betűszókat alkotsz, legyen ritmusa, vagy rímeljen! (mondóka vagy dal részlete)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Ha van egy olyan dal, ami lelkesít, játszd le újra és újra, hogy megfelelő hangulatban legyél!</a:t>
            </a:r>
            <a:endParaRPr lang="hu-HU" sz="2000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796443" y="1882941"/>
            <a:ext cx="919936" cy="1370765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437322" y="5744819"/>
            <a:ext cx="42790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Vehetsz még ötleteket a mozgásosból és a nyelviből is!</a:t>
            </a:r>
          </a:p>
          <a:p>
            <a:pPr algn="ctr"/>
            <a:r>
              <a:rPr lang="hu-HU" dirty="0" smtClean="0"/>
              <a:t>Anyánál van papír, nézzétek meg!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14476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06</a:t>
            </a:r>
            <a:r>
              <a:rPr lang="hu-HU" dirty="0" smtClean="0"/>
              <a:t> </a:t>
            </a:r>
            <a:r>
              <a:rPr lang="hu-HU" dirty="0" smtClean="0"/>
              <a:t>– hallásos </a:t>
            </a:r>
            <a:endParaRPr lang="hu-HU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198887812"/>
              </p:ext>
            </p:extLst>
          </p:nvPr>
        </p:nvGraphicFramePr>
        <p:xfrm>
          <a:off x="441775" y="1873635"/>
          <a:ext cx="4252700" cy="3742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églalap 3"/>
          <p:cNvSpPr/>
          <p:nvPr/>
        </p:nvSpPr>
        <p:spPr>
          <a:xfrm>
            <a:off x="4796589" y="1519770"/>
            <a:ext cx="420303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Használj hangokat, rímeket és zenét a tanuláshoz!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Magyarázatból tanulj!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Használj hangfelvételeket</a:t>
            </a:r>
            <a:r>
              <a:rPr lang="hu-HU" sz="2000" b="0" i="0" u="none" strike="noStrike" dirty="0" smtClean="0">
                <a:latin typeface="Calibri" panose="020F0502020204030204" pitchFamily="34" charset="0"/>
              </a:rPr>
              <a:t> </a:t>
            </a: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háttérzajként, vagy, hogy könnyebb legyen elképzelni a dolgokat!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Amikor emlékeztetőket vagy betűszókat alkotsz, legyen ritmusa, vagy rímeljen! (mondóka vagy dal részlete)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Ha van egy olyan dal, ami lelkesít, játszd le újra és újra, hogy megfelelő hangulatban legyél!</a:t>
            </a:r>
            <a:endParaRPr lang="hu-HU" sz="2000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796443" y="1882941"/>
            <a:ext cx="919936" cy="1370765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437322" y="5903843"/>
            <a:ext cx="4279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Vehetsz még ötleteket a mozgásosból is!</a:t>
            </a:r>
          </a:p>
          <a:p>
            <a:pPr algn="ctr"/>
            <a:r>
              <a:rPr lang="hu-HU" dirty="0" smtClean="0"/>
              <a:t>Anyánál van papír, nézzétek meg!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76116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07</a:t>
            </a:r>
            <a:r>
              <a:rPr lang="hu-HU" dirty="0" smtClean="0"/>
              <a:t> </a:t>
            </a:r>
            <a:r>
              <a:rPr lang="hu-HU" dirty="0" smtClean="0"/>
              <a:t>- nyelvi</a:t>
            </a:r>
            <a:endParaRPr lang="hu-HU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580094891"/>
              </p:ext>
            </p:extLst>
          </p:nvPr>
        </p:nvGraphicFramePr>
        <p:xfrm>
          <a:off x="441775" y="1873635"/>
          <a:ext cx="4252700" cy="3742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églalap 3"/>
          <p:cNvSpPr/>
          <p:nvPr/>
        </p:nvSpPr>
        <p:spPr>
          <a:xfrm>
            <a:off x="4932947" y="1690689"/>
            <a:ext cx="387416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dirty="0">
                <a:latin typeface="Calibri" panose="020F0502020204030204" pitchFamily="34" charset="0"/>
              </a:rPr>
              <a:t>Próbálj mindent szóban vagy </a:t>
            </a:r>
            <a:r>
              <a:rPr lang="hu-HU" sz="2000" dirty="0" smtClean="0">
                <a:latin typeface="Calibri" panose="020F0502020204030204" pitchFamily="34" charset="0"/>
              </a:rPr>
              <a:t>írásban megoldani</a:t>
            </a:r>
            <a:r>
              <a:rPr lang="hu-HU" sz="2000" dirty="0">
                <a:latin typeface="Calibri" panose="020F0502020204030204" pitchFamily="34" charset="0"/>
              </a:rPr>
              <a:t>!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Calibri" panose="020F0502020204030204" pitchFamily="34" charset="0"/>
              </a:rPr>
              <a:t>Vedd </a:t>
            </a:r>
            <a:r>
              <a:rPr lang="hu-HU" sz="2000" dirty="0">
                <a:latin typeface="Calibri" panose="020F0502020204030204" pitchFamily="34" charset="0"/>
              </a:rPr>
              <a:t>fel a leírt szövegeidet </a:t>
            </a:r>
            <a:r>
              <a:rPr lang="hu-HU" sz="2000" dirty="0" smtClean="0">
                <a:latin typeface="Calibri" panose="020F0502020204030204" pitchFamily="34" charset="0"/>
              </a:rPr>
              <a:t>a telefonodra</a:t>
            </a:r>
            <a:r>
              <a:rPr lang="hu-HU" sz="2000" dirty="0">
                <a:latin typeface="Calibri" panose="020F0502020204030204" pitchFamily="34" charset="0"/>
              </a:rPr>
              <a:t>, és használd </a:t>
            </a:r>
            <a:r>
              <a:rPr lang="hu-HU" sz="2000" dirty="0" smtClean="0">
                <a:latin typeface="Calibri" panose="020F0502020204030204" pitchFamily="34" charset="0"/>
              </a:rPr>
              <a:t>később ismétléskor</a:t>
            </a:r>
            <a:r>
              <a:rPr lang="hu-HU" sz="2000" dirty="0">
                <a:latin typeface="Calibri" panose="020F0502020204030204" pitchFamily="34" charset="0"/>
              </a:rPr>
              <a:t>!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Calibri" panose="020F0502020204030204" pitchFamily="34" charset="0"/>
              </a:rPr>
              <a:t>Amikor </a:t>
            </a:r>
            <a:r>
              <a:rPr lang="hu-HU" sz="2000" dirty="0">
                <a:latin typeface="Calibri" panose="020F0502020204030204" pitchFamily="34" charset="0"/>
              </a:rPr>
              <a:t>hangosan olvasol fel </a:t>
            </a:r>
            <a:r>
              <a:rPr lang="hu-HU" sz="2000" dirty="0" smtClean="0">
                <a:latin typeface="Calibri" panose="020F0502020204030204" pitchFamily="34" charset="0"/>
              </a:rPr>
              <a:t>valamit, próbáld </a:t>
            </a:r>
            <a:r>
              <a:rPr lang="hu-HU" sz="2000" dirty="0">
                <a:latin typeface="Calibri" panose="020F0502020204030204" pitchFamily="34" charset="0"/>
              </a:rPr>
              <a:t>hangsúlyozni </a:t>
            </a:r>
            <a:r>
              <a:rPr lang="hu-HU" sz="2000" dirty="0" smtClean="0">
                <a:latin typeface="Calibri" panose="020F0502020204030204" pitchFamily="34" charset="0"/>
              </a:rPr>
              <a:t>és dramatizálni</a:t>
            </a:r>
            <a:r>
              <a:rPr lang="hu-HU" sz="2000" dirty="0">
                <a:latin typeface="Calibri" panose="020F0502020204030204" pitchFamily="34" charset="0"/>
              </a:rPr>
              <a:t>!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dirty="0" smtClean="0">
                <a:latin typeface="Calibri" panose="020F0502020204030204" pitchFamily="34" charset="0"/>
              </a:rPr>
              <a:t>Próbálj </a:t>
            </a:r>
            <a:r>
              <a:rPr lang="hu-HU" sz="2000" dirty="0">
                <a:latin typeface="Calibri" panose="020F0502020204030204" pitchFamily="34" charset="0"/>
              </a:rPr>
              <a:t>másokkal </a:t>
            </a:r>
            <a:r>
              <a:rPr lang="hu-HU" sz="2000" dirty="0" smtClean="0">
                <a:latin typeface="Calibri" panose="020F0502020204030204" pitchFamily="34" charset="0"/>
              </a:rPr>
              <a:t>csoportban dolgozni</a:t>
            </a:r>
            <a:r>
              <a:rPr lang="hu-HU" sz="2000" dirty="0">
                <a:latin typeface="Calibri" panose="020F0502020204030204" pitchFamily="34" charset="0"/>
              </a:rPr>
              <a:t>, és többféleképpen </a:t>
            </a:r>
            <a:r>
              <a:rPr lang="hu-HU" sz="2000" dirty="0" smtClean="0">
                <a:latin typeface="Calibri" panose="020F0502020204030204" pitchFamily="34" charset="0"/>
              </a:rPr>
              <a:t>előadni az </a:t>
            </a:r>
            <a:r>
              <a:rPr lang="hu-HU" sz="2000" dirty="0">
                <a:latin typeface="Calibri" panose="020F0502020204030204" pitchFamily="34" charset="0"/>
              </a:rPr>
              <a:t>anyagot! (tárgyalás, </a:t>
            </a:r>
            <a:r>
              <a:rPr lang="hu-HU" sz="2000" dirty="0" smtClean="0">
                <a:latin typeface="Calibri" panose="020F0502020204030204" pitchFamily="34" charset="0"/>
              </a:rPr>
              <a:t>eladás, rádióadás</a:t>
            </a:r>
            <a:r>
              <a:rPr lang="hu-HU" sz="2000" dirty="0">
                <a:latin typeface="Calibri" panose="020F0502020204030204" pitchFamily="34" charset="0"/>
              </a:rPr>
              <a:t>)</a:t>
            </a:r>
            <a:endParaRPr lang="hu-HU" sz="2000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340" y="1690689"/>
            <a:ext cx="1860607" cy="776760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437322" y="5764697"/>
            <a:ext cx="42790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Vehetsz még ötleteket a mozgásosból, a hallásosból és a térbeliből is!</a:t>
            </a:r>
          </a:p>
          <a:p>
            <a:pPr algn="ctr"/>
            <a:r>
              <a:rPr lang="hu-HU" dirty="0" smtClean="0"/>
              <a:t>Anyánál van papír, nézzétek meg!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59112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08</a:t>
            </a:r>
            <a:r>
              <a:rPr lang="hu-HU" dirty="0" smtClean="0"/>
              <a:t> </a:t>
            </a:r>
            <a:r>
              <a:rPr lang="hu-HU" dirty="0" smtClean="0"/>
              <a:t>– mozgásos </a:t>
            </a:r>
            <a:endParaRPr lang="hu-HU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969291098"/>
              </p:ext>
            </p:extLst>
          </p:nvPr>
        </p:nvGraphicFramePr>
        <p:xfrm>
          <a:off x="441775" y="1873635"/>
          <a:ext cx="4252700" cy="3742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églalap 3"/>
          <p:cNvSpPr/>
          <p:nvPr/>
        </p:nvSpPr>
        <p:spPr>
          <a:xfrm>
            <a:off x="5010150" y="1570581"/>
            <a:ext cx="3505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A hangsúly az érzékelésen van, amit minden esetben elvársz.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Szóban és írásban a fizikai érzésekre koncentrálj, amit cselekvés közben éreztél!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Használj tárgyakat, amilyen sűrűn csak teheted! Tanulj sétálva!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Szerepjátékokban (egyedül vagy </a:t>
            </a:r>
            <a:r>
              <a:rPr lang="es-ES" sz="2000" b="0" i="0" u="none" strike="noStrike" baseline="0" dirty="0" smtClean="0">
                <a:latin typeface="Calibri" panose="020F0502020204030204" pitchFamily="34" charset="0"/>
              </a:rPr>
              <a:t>mással) gyakorold el előre a</a:t>
            </a:r>
            <a:r>
              <a:rPr lang="hu-HU" sz="2000" b="0" i="0" u="none" strike="noStrike" baseline="0" dirty="0" smtClean="0">
                <a:latin typeface="Calibri" panose="020F0502020204030204" pitchFamily="34" charset="0"/>
              </a:rPr>
              <a:t> helyzeteket!</a:t>
            </a:r>
            <a:endParaRPr lang="hu-HU" sz="2000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3325" y="4648200"/>
            <a:ext cx="1046747" cy="1046747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437322" y="5764697"/>
            <a:ext cx="42790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Vehetsz még ötleteket a hallásosból és a térbeliből is!</a:t>
            </a:r>
          </a:p>
          <a:p>
            <a:pPr algn="ctr"/>
            <a:r>
              <a:rPr lang="hu-HU" dirty="0" smtClean="0"/>
              <a:t>Anyánál van papír, nézzétek meg!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40218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326</TotalTime>
  <Words>1022</Words>
  <Application>Microsoft Office PowerPoint</Application>
  <PresentationFormat>Diavetítés a képernyőre (4:3 oldalarány)</PresentationFormat>
  <Paragraphs>110</Paragraphs>
  <Slides>16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From Where You Are</vt:lpstr>
      <vt:lpstr>Office-téma</vt:lpstr>
      <vt:lpstr>Tanulási stílus</vt:lpstr>
      <vt:lpstr>01 – hallásos </vt:lpstr>
      <vt:lpstr>02 - mozgásos</vt:lpstr>
      <vt:lpstr>03 – mozgásos </vt:lpstr>
      <vt:lpstr>04 – mozgásos </vt:lpstr>
      <vt:lpstr>05 – hallásos </vt:lpstr>
      <vt:lpstr>06 – hallásos </vt:lpstr>
      <vt:lpstr>07 - nyelvi</vt:lpstr>
      <vt:lpstr>08 – mozgásos </vt:lpstr>
      <vt:lpstr>09 – hallásos </vt:lpstr>
      <vt:lpstr>10 – nyelvi </vt:lpstr>
      <vt:lpstr>11 – hallásos </vt:lpstr>
      <vt:lpstr>12 – mozgásos </vt:lpstr>
      <vt:lpstr>13 – nyelvi </vt:lpstr>
      <vt:lpstr>14 – hallásos</vt:lpstr>
      <vt:lpstr>Csoportbeosztás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Tanulási stílus</dc:title>
  <dc:creator>Infocsoport 2018</dc:creator>
  <cp:lastModifiedBy>Infocsoport 2018</cp:lastModifiedBy>
  <cp:revision>24</cp:revision>
  <cp:lastPrinted>2014-10-01T21:18:45Z</cp:lastPrinted>
  <dcterms:created xsi:type="dcterms:W3CDTF">2014-09-30T18:53:29Z</dcterms:created>
  <dcterms:modified xsi:type="dcterms:W3CDTF">2015-04-18T10:47:22Z</dcterms:modified>
</cp:coreProperties>
</file>