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activeX/activeX1.xml" ContentType="application/vnd.ms-office.activeX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activeX/activeX2.xml" ContentType="application/vnd.ms-office.activeX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7" r:id="rId4"/>
    <p:sldId id="259" r:id="rId5"/>
    <p:sldId id="268" r:id="rId6"/>
    <p:sldId id="269" r:id="rId7"/>
    <p:sldId id="257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10234613" cy="7099300"/>
  <p:embeddedFontLst>
    <p:embeddedFont>
      <p:font typeface="Bradley Hand ITC" pitchFamily="66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V Boli" pitchFamily="2" charset="0"/>
      <p:regular r:id="rId21"/>
    </p:embeddedFont>
    <p:embeddedFont>
      <p:font typeface="Forte" pitchFamily="66" charset="0"/>
      <p:regular r:id="rId22"/>
    </p:embeddedFont>
  </p:embeddedFontLst>
  <p:custDataLst>
    <p:tags r:id="rId23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  <a:srgbClr val="00B0F0"/>
    <a:srgbClr val="4BD0FF"/>
    <a:srgbClr val="339933"/>
    <a:srgbClr val="21C5FF"/>
    <a:srgbClr val="69D8FF"/>
    <a:srgbClr val="00C057"/>
    <a:srgbClr val="C1FFDD"/>
    <a:srgbClr val="4BFF9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hu-HU" smtClean="0"/>
              <a:t>Bemutató tanítás - Jászkarajenő, 2015. április 20.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1DF5546-6C21-4069-AC1F-08B8FB2665F8}" type="datetimeFigureOut">
              <a:rPr lang="hu-HU" smtClean="0"/>
              <a:t>2015.04.17.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hu-HU" smtClean="0"/>
              <a:t>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3717A4F-6D47-4BD8-A8A2-CBCEF6A27B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65489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hu-HU" smtClean="0"/>
              <a:t>Bemutató tanítás - Jászkarajenő, 2015. április 20.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hu-HU" smtClean="0"/>
              <a:t>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Sági Lajos</a:t>
            </a:r>
            <a:endParaRPr lang="hu-HU"/>
          </a:p>
        </p:txBody>
      </p:sp>
      <p:sp>
        <p:nvSpPr>
          <p:cNvPr id="6" name="Élőfej hely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u-HU" smtClean="0"/>
              <a:t>Bemutató tanítás - Jászkarajenő, 2015. április 20.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12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69D8FF"/>
            </a:gs>
            <a:gs pos="100000">
              <a:srgbClr val="00B0F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rgbClr val="4BD0FF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figyelem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5/28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Megoldás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483768" y="1916832"/>
            <a:ext cx="482453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800" u="sng" dirty="0" smtClean="0"/>
              <a:t>Mindig változik, például lehet: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férfi fordítva ül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fán két madár van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Az épületnek van tornya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járdán nincs rés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címben „c” betű van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stb.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8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177734" y="1988840"/>
            <a:ext cx="47885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Miről beszéltünk a mai órán?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Órai figyelem: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hu-HU" sz="2400" dirty="0" smtClean="0"/>
              <a:t>Társad felelete?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hu-HU" sz="2400" dirty="0" smtClean="0"/>
              <a:t>Tanári magyarázat?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hu-HU" sz="2400" dirty="0" smtClean="0"/>
              <a:t>Lecketanulás?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Milyen új eszközt ismertél meg?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Mire lehet majd  használni?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8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Mindenki nagyon ügyes volt!!!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93" y="1124744"/>
            <a:ext cx="3477615" cy="523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9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Figyelem nélkül nincs megértés!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4" y="155679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Az időtakarékosság egyik módszere, hogy a tanítási órákon is megtanulsz figyelni. Ha társaid feleletére figyelsz, a tananyagot ismétled, miáltal az jobban bevésődik emlékezetedbe. </a:t>
            </a:r>
          </a:p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Még fontosabb, hogy figyelj tanáraid magyarázatára. A tanári magyarázatot a legjobb tankönyv sem pótolhatja: úgyszólván minden tantárgynak van olyan részlete, melyet magyarázat nélkül nehéz megérteni. Furcsa ezt kimondani, de szinte együtt kellene lélegezned éppen órát tartó tanároddal, hogy minden mondatát kövesd és megértsd, s azonnal jelezd, ha valami nem világos számodra. </a:t>
            </a:r>
          </a:p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Aki óra alatt figyel, az leckéjének felét már az iskolában megtanulhatja. Aki képtelen a tanórai figyelemre, nemcsak idejét pocsékolja, de otthon magára marad olyan kérdések megválaszolásával, amelyekre már az iskolában megkaphatta volna a választ.</a:t>
            </a:r>
            <a:endParaRPr lang="hu-H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3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Figyelem nélkül nincs megértés!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4" y="155679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Az időtakarékosság egyik módszere, hogy a tanítási órákon is megtanulsz figyelni. </a:t>
            </a:r>
            <a:r>
              <a:rPr lang="hu-HU" sz="2000" b="1" dirty="0" smtClean="0">
                <a:solidFill>
                  <a:srgbClr val="FF0000"/>
                </a:solidFill>
              </a:rPr>
              <a:t>Ha társaid feleletére figyelsz, a tananyagot ismétled</a:t>
            </a:r>
            <a:r>
              <a:rPr lang="hu-HU" sz="2000" dirty="0" smtClean="0"/>
              <a:t>, miáltal az jobban bevésődik emlékezetedbe. </a:t>
            </a:r>
          </a:p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Még fontosabb, hogy figyelj tanáraid magyarázatára. </a:t>
            </a:r>
            <a:r>
              <a:rPr lang="hu-HU" sz="2000" b="1" dirty="0" smtClean="0">
                <a:solidFill>
                  <a:srgbClr val="FF0000"/>
                </a:solidFill>
              </a:rPr>
              <a:t>A tanári magyarázatot a legjobb tankönyv sem pótolhatja</a:t>
            </a:r>
            <a:r>
              <a:rPr lang="hu-HU" sz="2000" dirty="0" smtClean="0"/>
              <a:t>: úgyszólván minden tantárgynak van olyan részlete, melyet magyarázat nélkül nehéz megérteni. Furcsa ezt kimondani, de szinte együtt kellene lélegezned éppen órát tartó tanároddal, hogy minden mondatát kövesd és megértsd, s azonnal jelezd, ha valami nem világos számodra. </a:t>
            </a:r>
          </a:p>
          <a:p>
            <a:pPr indent="269875" algn="just">
              <a:spcAft>
                <a:spcPts val="1200"/>
              </a:spcAft>
            </a:pPr>
            <a:r>
              <a:rPr lang="hu-HU" sz="2000" b="1" dirty="0" smtClean="0">
                <a:solidFill>
                  <a:srgbClr val="FF0000"/>
                </a:solidFill>
              </a:rPr>
              <a:t>Aki óra alatt figyel, az leckéjének felét már az iskolában megtanulhatja. </a:t>
            </a:r>
            <a:r>
              <a:rPr lang="hu-HU" sz="2000" dirty="0" smtClean="0"/>
              <a:t>Aki képtelen a tanórai figyelemre, nemcsak idejét pocsékolja, de otthon magára marad olyan kérdések megválaszolásával, amelyekre már az iskolában megkaphatta volna a választ.</a:t>
            </a:r>
            <a:endParaRPr lang="hu-H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323528" y="1817629"/>
            <a:ext cx="2731370" cy="4155097"/>
            <a:chOff x="323528" y="1817629"/>
            <a:chExt cx="2731370" cy="4155097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17629"/>
              <a:ext cx="2731370" cy="4155097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897125" y="2268161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latin typeface="Forte" pitchFamily="66" charset="0"/>
                </a:rPr>
                <a:t>Matek</a:t>
              </a:r>
              <a:endParaRPr lang="hu-HU" sz="3200" dirty="0">
                <a:latin typeface="Forte" pitchFamily="66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3275856" y="1817628"/>
            <a:ext cx="2731370" cy="4155097"/>
            <a:chOff x="3275856" y="1817628"/>
            <a:chExt cx="2731370" cy="4155097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817628"/>
              <a:ext cx="2731370" cy="4155097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3849453" y="2268160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latin typeface="Forte" pitchFamily="66" charset="0"/>
                </a:rPr>
                <a:t>Angol</a:t>
              </a:r>
              <a:endParaRPr lang="hu-HU" sz="3200" dirty="0">
                <a:latin typeface="Forte" pitchFamily="66" charset="0"/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6151242" y="1817627"/>
            <a:ext cx="2731370" cy="4155097"/>
            <a:chOff x="6151242" y="1817627"/>
            <a:chExt cx="2731370" cy="4155097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242" y="1817627"/>
              <a:ext cx="2731370" cy="4155097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6436807" y="2268157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latin typeface="Forte" pitchFamily="66" charset="0"/>
                </a:rPr>
                <a:t>Történelem</a:t>
              </a:r>
              <a:endParaRPr lang="hu-HU" sz="3200" dirty="0">
                <a:latin typeface="Forte" pitchFamily="66" charset="0"/>
              </a:endParaRPr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3697553" y="2852936"/>
            <a:ext cx="2016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Könyv?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Munkafüzet?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Cd?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Füzet?</a:t>
            </a:r>
            <a:endParaRPr lang="hu-HU" sz="2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76003" y="2852936"/>
            <a:ext cx="2016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Példa?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Tudáspróba?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keret?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alsó rész a lapon?</a:t>
            </a:r>
            <a:endParaRPr lang="hu-HU" sz="2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660232" y="2852936"/>
            <a:ext cx="2016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Szaggatott keret?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keret?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sáv?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Tételmondat?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Kulcsszó?</a:t>
            </a:r>
            <a:endParaRPr lang="hu-HU" sz="2000" dirty="0">
              <a:latin typeface="MV Boli" pitchFamily="2" charset="0"/>
              <a:cs typeface="MV Bol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Ennyi időd van még a feladatra: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3" name="ShockwaveFlash1" r:id="rId3" imgW="6695238" imgH="4726310"/>
        </mc:Choice>
        <mc:Fallback>
          <p:control name="ShockwaveFlash1" r:id="rId3" imgW="6695238" imgH="472631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1557338"/>
                  <a:ext cx="6697662" cy="4727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06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323528" y="1817629"/>
            <a:ext cx="2731370" cy="4155097"/>
            <a:chOff x="323528" y="1817629"/>
            <a:chExt cx="2731370" cy="4155097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17629"/>
              <a:ext cx="2731370" cy="4155097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897125" y="2268161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latin typeface="Forte" pitchFamily="66" charset="0"/>
                </a:rPr>
                <a:t>Matek</a:t>
              </a:r>
              <a:endParaRPr lang="hu-HU" sz="3200" dirty="0">
                <a:latin typeface="Forte" pitchFamily="66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3275856" y="1817628"/>
            <a:ext cx="2731370" cy="4155097"/>
            <a:chOff x="3275856" y="1817628"/>
            <a:chExt cx="2731370" cy="4155097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817628"/>
              <a:ext cx="2731370" cy="4155097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3849453" y="2268160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latin typeface="Forte" pitchFamily="66" charset="0"/>
                </a:rPr>
                <a:t>Angol</a:t>
              </a:r>
              <a:endParaRPr lang="hu-HU" sz="3200" dirty="0">
                <a:latin typeface="Forte" pitchFamily="66" charset="0"/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6151242" y="1817627"/>
            <a:ext cx="2731370" cy="4155097"/>
            <a:chOff x="6151242" y="1817627"/>
            <a:chExt cx="2731370" cy="4155097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242" y="1817627"/>
              <a:ext cx="2731370" cy="4155097"/>
            </a:xfrm>
            <a:prstGeom prst="rect">
              <a:avLst/>
            </a:prstGeom>
          </p:spPr>
        </p:pic>
        <p:sp>
          <p:nvSpPr>
            <p:cNvPr id="20" name="Szövegdoboz 19"/>
            <p:cNvSpPr txBox="1"/>
            <p:nvPr/>
          </p:nvSpPr>
          <p:spPr>
            <a:xfrm>
              <a:off x="6436807" y="2268157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latin typeface="Forte" pitchFamily="66" charset="0"/>
                </a:rPr>
                <a:t>Történelem</a:t>
              </a:r>
              <a:endParaRPr lang="hu-HU" sz="3200" dirty="0">
                <a:latin typeface="Forte" pitchFamily="66" charset="0"/>
              </a:endParaRPr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3697553" y="2852936"/>
            <a:ext cx="2016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Könyv?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Munkafüzet?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Cd?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Füzet?</a:t>
            </a:r>
            <a:endParaRPr lang="hu-HU" sz="2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76003" y="2852936"/>
            <a:ext cx="20162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Példa?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Tudáspróba?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keret?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alsó rész a lapon?</a:t>
            </a:r>
            <a:endParaRPr lang="hu-HU" sz="20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660232" y="2852936"/>
            <a:ext cx="2016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Szaggatott keret?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keret?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Színes sáv?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Tételmondat?</a:t>
            </a:r>
          </a:p>
          <a:p>
            <a:pPr marL="182563" indent="-182563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MV Boli" pitchFamily="2" charset="0"/>
                <a:cs typeface="MV Boli" pitchFamily="2" charset="0"/>
              </a:rPr>
              <a:t>Kulcsszó?</a:t>
            </a:r>
            <a:endParaRPr lang="hu-HU" sz="2000" dirty="0">
              <a:latin typeface="MV Boli" pitchFamily="2" charset="0"/>
              <a:cs typeface="MV Bol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9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Felidézés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95536" y="2216540"/>
            <a:ext cx="2833944" cy="2715413"/>
            <a:chOff x="395536" y="1721698"/>
            <a:chExt cx="2833944" cy="2715413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721698"/>
              <a:ext cx="2833944" cy="2715413"/>
            </a:xfrm>
            <a:prstGeom prst="rect">
              <a:avLst/>
            </a:prstGeom>
          </p:spPr>
        </p:pic>
        <p:sp>
          <p:nvSpPr>
            <p:cNvPr id="13" name="Téglalap 12"/>
            <p:cNvSpPr/>
            <p:nvPr/>
          </p:nvSpPr>
          <p:spPr>
            <a:xfrm rot="191521">
              <a:off x="648328" y="2704738"/>
              <a:ext cx="228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hu-HU" b="1" dirty="0" smtClean="0">
                  <a:latin typeface="Bradley Hand ITC" pitchFamily="66" charset="0"/>
                </a:rPr>
                <a:t>Miért érdemes figyelni a többiek feleletére?</a:t>
              </a:r>
              <a:endParaRPr lang="hu-HU" b="1" dirty="0">
                <a:latin typeface="Bradley Hand ITC" pitchFamily="66" charset="0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278680" y="2204864"/>
            <a:ext cx="2605493" cy="2727089"/>
            <a:chOff x="3278680" y="1710022"/>
            <a:chExt cx="2605493" cy="2727089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4" t="-2199" r="16683" b="3900"/>
            <a:stretch/>
          </p:blipFill>
          <p:spPr>
            <a:xfrm>
              <a:off x="3278680" y="1710022"/>
              <a:ext cx="2605493" cy="2727089"/>
            </a:xfrm>
            <a:prstGeom prst="rect">
              <a:avLst/>
            </a:prstGeom>
          </p:spPr>
        </p:pic>
        <p:sp>
          <p:nvSpPr>
            <p:cNvPr id="14" name="Téglalap 13"/>
            <p:cNvSpPr/>
            <p:nvPr/>
          </p:nvSpPr>
          <p:spPr>
            <a:xfrm>
              <a:off x="3419872" y="2843237"/>
              <a:ext cx="2304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hu-HU" b="1" dirty="0" smtClean="0">
                  <a:latin typeface="Bradley Hand ITC" pitchFamily="66" charset="0"/>
                </a:rPr>
                <a:t>Miért érdemes a tanárra figyelni?</a:t>
              </a:r>
              <a:endParaRPr lang="hu-HU" b="1" dirty="0">
                <a:latin typeface="Bradley Hand ITC" pitchFamily="66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5868144" y="2267657"/>
            <a:ext cx="2824031" cy="2715413"/>
            <a:chOff x="5897608" y="1721698"/>
            <a:chExt cx="2824031" cy="2715413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608" y="1721698"/>
              <a:ext cx="2824031" cy="2715413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120000">
              <a:off x="6157723" y="2775472"/>
              <a:ext cx="23752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hu-HU" b="1" dirty="0" smtClean="0">
                  <a:latin typeface="Bradley Hand ITC" pitchFamily="66" charset="0"/>
                </a:rPr>
                <a:t>Miért érdemes figyelni egész órán?</a:t>
              </a:r>
              <a:endParaRPr lang="hu-HU" b="1" dirty="0">
                <a:latin typeface="Bradley Hand ITC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 új eszköz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788024" y="3051492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Hajtogatás</a:t>
            </a:r>
          </a:p>
          <a:p>
            <a:pPr marL="269875" indent="-269875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Kitöltés</a:t>
            </a:r>
          </a:p>
          <a:p>
            <a:pPr marL="269875" indent="-269875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Használd máskor is! </a:t>
            </a:r>
            <a:r>
              <a:rPr lang="hu-HU" sz="2400" dirty="0" smtClean="0">
                <a:sym typeface="Wingdings" pitchFamily="2" charset="2"/>
              </a:rPr>
              <a:t>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5341"/>
            <a:ext cx="3096552" cy="4820406"/>
          </a:xfrm>
          <a:prstGeom prst="rect">
            <a:avLst/>
          </a:prstGeom>
          <a:ln w="19050">
            <a:solidFill>
              <a:srgbClr val="339933"/>
            </a:solidFill>
          </a:ln>
          <a:effectLst>
            <a:outerShdw blurRad="177800" dist="1016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8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Figyelem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7" name="ShockwaveFlash1" r:id="rId3" imgW="6670196" imgH="4097406"/>
        </mc:Choice>
        <mc:Fallback>
          <p:control name="ShockwaveFlash1" r:id="rId3" imgW="6670196" imgH="4097406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1700213"/>
                  <a:ext cx="6686550" cy="4105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326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pptB7B8.tmp</Template>
  <TotalTime>1734</TotalTime>
  <Words>519</Words>
  <Application>Microsoft Office PowerPoint</Application>
  <PresentationFormat>Diavetítés a képernyőre (4:3 oldalarány)</PresentationFormat>
  <Paragraphs>95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Calibri</vt:lpstr>
      <vt:lpstr>Wingdings</vt:lpstr>
      <vt:lpstr>MV Boli</vt:lpstr>
      <vt:lpstr>Forte</vt:lpstr>
      <vt:lpstr>Office-téma</vt:lpstr>
      <vt:lpstr>A figyelem</vt:lpstr>
      <vt:lpstr>Figyelem nélkül nincs megértés!</vt:lpstr>
      <vt:lpstr>Figyelem nélkül nincs megértés!</vt:lpstr>
      <vt:lpstr>Ismétlés</vt:lpstr>
      <vt:lpstr>Ennyi időd van még a feladatra:</vt:lpstr>
      <vt:lpstr>Ismétlés</vt:lpstr>
      <vt:lpstr>Felidézés</vt:lpstr>
      <vt:lpstr>Egy új eszköz</vt:lpstr>
      <vt:lpstr>Figyelem</vt:lpstr>
      <vt:lpstr>Megoldás</vt:lpstr>
      <vt:lpstr>Összefoglalás</vt:lpstr>
      <vt:lpstr>Mindenki nagyon ügyes volt!!!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101</cp:revision>
  <cp:lastPrinted>2015-04-17T11:49:34Z</cp:lastPrinted>
  <dcterms:created xsi:type="dcterms:W3CDTF">2014-07-01T15:37:39Z</dcterms:created>
  <dcterms:modified xsi:type="dcterms:W3CDTF">2015-04-17T21:26:11Z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